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6" r:id="rId2"/>
    <p:sldId id="408" r:id="rId3"/>
    <p:sldId id="358" r:id="rId4"/>
    <p:sldId id="384" r:id="rId5"/>
    <p:sldId id="414" r:id="rId6"/>
    <p:sldId id="415" r:id="rId7"/>
    <p:sldId id="399" r:id="rId8"/>
    <p:sldId id="398" r:id="rId9"/>
    <p:sldId id="407" r:id="rId10"/>
    <p:sldId id="411" r:id="rId11"/>
    <p:sldId id="372" r:id="rId12"/>
    <p:sldId id="370" r:id="rId13"/>
    <p:sldId id="371" r:id="rId14"/>
    <p:sldId id="400" r:id="rId15"/>
    <p:sldId id="409" r:id="rId16"/>
    <p:sldId id="416" r:id="rId17"/>
    <p:sldId id="401" r:id="rId18"/>
    <p:sldId id="419" r:id="rId19"/>
    <p:sldId id="418" r:id="rId20"/>
    <p:sldId id="420" r:id="rId21"/>
    <p:sldId id="413" r:id="rId22"/>
    <p:sldId id="412" r:id="rId23"/>
    <p:sldId id="397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79" r:id="rId33"/>
    <p:sldId id="373" r:id="rId34"/>
    <p:sldId id="374" r:id="rId35"/>
    <p:sldId id="375" r:id="rId36"/>
    <p:sldId id="376" r:id="rId37"/>
    <p:sldId id="377" r:id="rId38"/>
    <p:sldId id="378" r:id="rId39"/>
    <p:sldId id="383" r:id="rId40"/>
    <p:sldId id="380" r:id="rId41"/>
    <p:sldId id="381" r:id="rId42"/>
    <p:sldId id="382" r:id="rId43"/>
    <p:sldId id="406" r:id="rId44"/>
    <p:sldId id="403" r:id="rId45"/>
    <p:sldId id="404" r:id="rId46"/>
    <p:sldId id="405" r:id="rId47"/>
    <p:sldId id="369" r:id="rId48"/>
    <p:sldId id="385" r:id="rId49"/>
    <p:sldId id="386" r:id="rId50"/>
    <p:sldId id="33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2048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8" Type="http://schemas.openxmlformats.org/officeDocument/2006/relationships/image" Target="../media/image10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E66C6-D92F-BD4A-84CF-B5BBC5FE4424}" type="datetimeFigureOut">
              <a:rPr lang="ru-RU" smtClean="0"/>
              <a:pPr/>
              <a:t>30.03.17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FB04F-47F7-8B40-934F-836DAADD6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38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F6C28-C9EB-C747-9355-02D40FE4C669}" type="datetimeFigureOut">
              <a:rPr lang="ru-RU" smtClean="0"/>
              <a:pPr/>
              <a:t>30.03.17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BC87B-B6BA-F44B-8495-CC1663642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317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C87B-B6BA-F44B-8495-CC166364274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14859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14859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36347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14859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36347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575" y="1492250"/>
            <a:ext cx="4038600" cy="93345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425" y="4919337"/>
            <a:ext cx="4038600" cy="748553"/>
          </a:xfrm>
        </p:spPr>
        <p:txBody>
          <a:bodyPr>
            <a:normAutofit/>
          </a:bodyPr>
          <a:lstStyle>
            <a:lvl1pPr marL="0" indent="0" algn="r">
              <a:spcBef>
                <a:spcPts val="300"/>
              </a:spcBef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lnSpc>
                <a:spcPct val="90000"/>
              </a:lnSpc>
              <a:defRPr sz="4400">
                <a:latin typeface="Arial Black"/>
                <a:cs typeface="Arial Black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55600" indent="-355600">
              <a:lnSpc>
                <a:spcPct val="90000"/>
              </a:lnSpc>
              <a:spcBef>
                <a:spcPts val="0"/>
              </a:spcBef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622300" indent="-393700">
              <a:lnSpc>
                <a:spcPct val="90000"/>
              </a:lnSpc>
              <a:spcBef>
                <a:spcPts val="0"/>
              </a:spcBef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812800" indent="-355600">
              <a:lnSpc>
                <a:spcPct val="90000"/>
              </a:lnSpc>
              <a:spcBef>
                <a:spcPts val="0"/>
              </a:spcBef>
              <a:defRPr sz="2800">
                <a:solidFill>
                  <a:schemeClr val="tx1"/>
                </a:solidFill>
                <a:latin typeface="Arial"/>
                <a:cs typeface="Arial"/>
              </a:defRPr>
            </a:lvl3pPr>
            <a:lvl4pPr marL="1079500" indent="-393700">
              <a:lnSpc>
                <a:spcPct val="90000"/>
              </a:lnSpc>
              <a:spcBef>
                <a:spcPts val="0"/>
              </a:spcBef>
              <a:defRPr sz="2800">
                <a:solidFill>
                  <a:schemeClr val="tx1"/>
                </a:solidFill>
                <a:latin typeface="Arial"/>
                <a:cs typeface="Arial"/>
              </a:defRPr>
            </a:lvl4pPr>
            <a:lvl5pPr marL="1257300" indent="-342900">
              <a:lnSpc>
                <a:spcPct val="90000"/>
              </a:lnSpc>
              <a:spcBef>
                <a:spcPts val="0"/>
              </a:spcBef>
              <a:defRPr sz="2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8609" y="6249334"/>
            <a:ext cx="554038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53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9.w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20.png"/><Relationship Id="rId5" Type="http://schemas.openxmlformats.org/officeDocument/2006/relationships/image" Target="../media/image130.png"/><Relationship Id="rId6" Type="http://schemas.openxmlformats.org/officeDocument/2006/relationships/image" Target="../media/image140.png"/><Relationship Id="rId7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8.png"/><Relationship Id="rId5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0.png"/><Relationship Id="rId3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41300" y="1492250"/>
            <a:ext cx="4403500" cy="3116200"/>
          </a:xfrm>
        </p:spPr>
        <p:txBody>
          <a:bodyPr>
            <a:noAutofit/>
          </a:bodyPr>
          <a:lstStyle/>
          <a:p>
            <a:r>
              <a:rPr lang="en-US" sz="4400" dirty="0"/>
              <a:t>D</a:t>
            </a:r>
            <a:r>
              <a:rPr lang="en-US" sz="4400" dirty="0" smtClean="0"/>
              <a:t>eep </a:t>
            </a:r>
            <a:r>
              <a:rPr lang="en-US" sz="4400" dirty="0"/>
              <a:t>neural nets</a:t>
            </a:r>
            <a:r>
              <a:rPr lang="ru-RU" sz="4400" b="1" dirty="0" smtClean="0"/>
              <a:t>:</a:t>
            </a:r>
            <a:r>
              <a:rPr lang="en-US" sz="4400" b="1" dirty="0" smtClean="0"/>
              <a:t> </a:t>
            </a:r>
            <a:r>
              <a:rPr lang="en-US" sz="4400" b="1" dirty="0" smtClean="0">
                <a:latin typeface="Arial"/>
                <a:cs typeface="Arial"/>
              </a:rPr>
              <a:t>Contributors’ Slides</a:t>
            </a:r>
            <a:r>
              <a:rPr lang="ru-RU" sz="4400" b="1" dirty="0" smtClean="0">
                <a:latin typeface="Arial"/>
                <a:cs typeface="Arial"/>
              </a:rPr>
              <a:t> </a:t>
            </a:r>
            <a:endParaRPr lang="ru-RU" sz="4400" dirty="0">
              <a:latin typeface="Arial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2574" y="4608450"/>
            <a:ext cx="4247926" cy="1085906"/>
          </a:xfrm>
        </p:spPr>
        <p:txBody>
          <a:bodyPr>
            <a:noAutofit/>
          </a:bodyPr>
          <a:lstStyle/>
          <a:p>
            <a:pPr algn="r"/>
            <a:r>
              <a:rPr lang="en-US" sz="2100" dirty="0" smtClean="0"/>
              <a:t> 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62199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Сверточная</a:t>
            </a:r>
            <a:r>
              <a:rPr lang="ru-RU" dirty="0" smtClean="0"/>
              <a:t> </a:t>
            </a:r>
            <a:r>
              <a:rPr lang="ru-RU" dirty="0" err="1" smtClean="0"/>
              <a:t>нейросеть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schemeClr val="accent3"/>
                </a:solidFill>
              </a:rPr>
              <a:t>Струянский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98474" y="1493497"/>
            <a:ext cx="7556313" cy="4144963"/>
          </a:xfrm>
        </p:spPr>
        <p:txBody>
          <a:bodyPr/>
          <a:lstStyle/>
          <a:p>
            <a:r>
              <a:rPr lang="ru-RU" dirty="0" smtClean="0"/>
              <a:t>Одно преобразование применяется к разным частям изображения</a:t>
            </a:r>
            <a:endParaRPr lang="en-US" dirty="0" smtClean="0"/>
          </a:p>
          <a:p>
            <a:r>
              <a:rPr lang="ru-RU" dirty="0" smtClean="0"/>
              <a:t>Результатом является максимум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15" name="Объект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3" y="3325091"/>
            <a:ext cx="8328960" cy="284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71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 smtClean="0">
              <a:solidFill>
                <a:srgbClr val="663366"/>
              </a:solidFill>
            </a:endParaRPr>
          </a:p>
          <a:p>
            <a:pPr marL="0" indent="0" algn="ctr">
              <a:buNone/>
            </a:pPr>
            <a:r>
              <a:rPr lang="en-US" sz="7200" b="1" dirty="0" err="1" smtClean="0">
                <a:solidFill>
                  <a:srgbClr val="663366"/>
                </a:solidFill>
              </a:rPr>
              <a:t>Autocoding</a:t>
            </a:r>
            <a:endParaRPr lang="ru-RU" sz="7200" b="1" dirty="0">
              <a:solidFill>
                <a:srgbClr val="66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0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 smtClean="0"/>
              <a:t>Autocoding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3"/>
                </a:solidFill>
              </a:rPr>
              <a:t>Popov V.</a:t>
            </a:r>
            <a:endParaRPr lang="en-US" dirty="0">
              <a:solidFill>
                <a:schemeClr val="accent3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617220" y="2414270"/>
          <a:ext cx="396240" cy="56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Формула" r:id="rId3" imgW="152280" imgH="215640" progId="Equation.3">
                  <p:embed/>
                </p:oleObj>
              </mc:Choice>
              <mc:Fallback>
                <p:oleObj name="Формула" r:id="rId3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" y="2414270"/>
                        <a:ext cx="396240" cy="5613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85788" y="4281488"/>
          <a:ext cx="4603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Формула" r:id="rId5" imgW="177480" imgH="228600" progId="Equation.3">
                  <p:embed/>
                </p:oleObj>
              </mc:Choice>
              <mc:Fallback>
                <p:oleObj name="Формула" r:id="rId5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4281488"/>
                        <a:ext cx="460375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>
            <a:off x="1249680" y="2705100"/>
            <a:ext cx="39624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249680" y="4593272"/>
            <a:ext cx="39624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874520" y="2217420"/>
            <a:ext cx="845820" cy="29184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087880" y="2414270"/>
            <a:ext cx="388620" cy="3886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087880" y="2975610"/>
            <a:ext cx="388620" cy="3886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087880" y="3509962"/>
            <a:ext cx="388620" cy="3886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087880" y="4050982"/>
            <a:ext cx="388620" cy="3886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087880" y="4612322"/>
            <a:ext cx="388620" cy="3886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474720" y="2975610"/>
            <a:ext cx="906780" cy="1305878"/>
          </a:xfrm>
          <a:prstGeom prst="rect">
            <a:avLst/>
          </a:prstGeom>
          <a:gradFill>
            <a:gsLst>
              <a:gs pos="0">
                <a:schemeClr val="accent1">
                  <a:shade val="40000"/>
                  <a:satMod val="150000"/>
                  <a:lumMod val="100000"/>
                  <a:alpha val="48000"/>
                </a:schemeClr>
              </a:gs>
              <a:gs pos="100000">
                <a:schemeClr val="accent1">
                  <a:tint val="70000"/>
                  <a:shade val="100000"/>
                  <a:alpha val="100000"/>
                  <a:satMod val="2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756660" y="3147060"/>
            <a:ext cx="362902" cy="362902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756660" y="3717131"/>
            <a:ext cx="362902" cy="362902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63490" y="2217420"/>
            <a:ext cx="845820" cy="29184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276850" y="2414270"/>
            <a:ext cx="388620" cy="3886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276850" y="2975610"/>
            <a:ext cx="388620" cy="3886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276850" y="3509962"/>
            <a:ext cx="388620" cy="3886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276850" y="4050982"/>
            <a:ext cx="388620" cy="3886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276850" y="4612322"/>
            <a:ext cx="388620" cy="3886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>
            <a:stCxn id="14" idx="6"/>
            <a:endCxn id="21" idx="2"/>
          </p:cNvCxnSpPr>
          <p:nvPr/>
        </p:nvCxnSpPr>
        <p:spPr>
          <a:xfrm>
            <a:off x="2476500" y="2608580"/>
            <a:ext cx="1280160" cy="7199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4" idx="6"/>
            <a:endCxn id="22" idx="2"/>
          </p:cNvCxnSpPr>
          <p:nvPr/>
        </p:nvCxnSpPr>
        <p:spPr>
          <a:xfrm>
            <a:off x="2476500" y="2608580"/>
            <a:ext cx="1280160" cy="1290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5" idx="6"/>
            <a:endCxn id="21" idx="2"/>
          </p:cNvCxnSpPr>
          <p:nvPr/>
        </p:nvCxnSpPr>
        <p:spPr>
          <a:xfrm>
            <a:off x="2476500" y="3169920"/>
            <a:ext cx="1280160" cy="1585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5" idx="6"/>
            <a:endCxn id="22" idx="2"/>
          </p:cNvCxnSpPr>
          <p:nvPr/>
        </p:nvCxnSpPr>
        <p:spPr>
          <a:xfrm>
            <a:off x="2476500" y="3169920"/>
            <a:ext cx="1280160" cy="728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6" idx="6"/>
            <a:endCxn id="21" idx="2"/>
          </p:cNvCxnSpPr>
          <p:nvPr/>
        </p:nvCxnSpPr>
        <p:spPr>
          <a:xfrm flipV="1">
            <a:off x="2476500" y="3328511"/>
            <a:ext cx="1280160" cy="375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6" idx="6"/>
            <a:endCxn id="22" idx="2"/>
          </p:cNvCxnSpPr>
          <p:nvPr/>
        </p:nvCxnSpPr>
        <p:spPr>
          <a:xfrm>
            <a:off x="2476500" y="3704272"/>
            <a:ext cx="1280160" cy="194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7" idx="6"/>
            <a:endCxn id="21" idx="2"/>
          </p:cNvCxnSpPr>
          <p:nvPr/>
        </p:nvCxnSpPr>
        <p:spPr>
          <a:xfrm flipV="1">
            <a:off x="2476500" y="3328511"/>
            <a:ext cx="1280160" cy="9167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7" idx="6"/>
            <a:endCxn id="22" idx="2"/>
          </p:cNvCxnSpPr>
          <p:nvPr/>
        </p:nvCxnSpPr>
        <p:spPr>
          <a:xfrm flipV="1">
            <a:off x="2476500" y="3898582"/>
            <a:ext cx="1280160" cy="346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18" idx="6"/>
            <a:endCxn id="21" idx="2"/>
          </p:cNvCxnSpPr>
          <p:nvPr/>
        </p:nvCxnSpPr>
        <p:spPr>
          <a:xfrm flipV="1">
            <a:off x="2476500" y="3328511"/>
            <a:ext cx="1280160" cy="14781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18" idx="6"/>
            <a:endCxn id="22" idx="2"/>
          </p:cNvCxnSpPr>
          <p:nvPr/>
        </p:nvCxnSpPr>
        <p:spPr>
          <a:xfrm flipV="1">
            <a:off x="2476500" y="3898582"/>
            <a:ext cx="1280160" cy="908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24" idx="2"/>
            <a:endCxn id="21" idx="6"/>
          </p:cNvCxnSpPr>
          <p:nvPr/>
        </p:nvCxnSpPr>
        <p:spPr>
          <a:xfrm rot="10800000" flipV="1">
            <a:off x="4119562" y="2608579"/>
            <a:ext cx="1157288" cy="7199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25" idx="2"/>
            <a:endCxn id="21" idx="6"/>
          </p:cNvCxnSpPr>
          <p:nvPr/>
        </p:nvCxnSpPr>
        <p:spPr>
          <a:xfrm rot="10800000" flipV="1">
            <a:off x="4119562" y="3169919"/>
            <a:ext cx="1157288" cy="1585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26" idx="2"/>
            <a:endCxn id="21" idx="6"/>
          </p:cNvCxnSpPr>
          <p:nvPr/>
        </p:nvCxnSpPr>
        <p:spPr>
          <a:xfrm rot="10800000">
            <a:off x="4119562" y="3328512"/>
            <a:ext cx="1157288" cy="375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27" idx="2"/>
            <a:endCxn id="21" idx="6"/>
          </p:cNvCxnSpPr>
          <p:nvPr/>
        </p:nvCxnSpPr>
        <p:spPr>
          <a:xfrm rot="10800000">
            <a:off x="4119562" y="3328512"/>
            <a:ext cx="1157288" cy="9167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28" idx="2"/>
            <a:endCxn id="21" idx="6"/>
          </p:cNvCxnSpPr>
          <p:nvPr/>
        </p:nvCxnSpPr>
        <p:spPr>
          <a:xfrm rot="10800000">
            <a:off x="4119562" y="3328512"/>
            <a:ext cx="1157288" cy="14781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28" idx="2"/>
            <a:endCxn id="22" idx="6"/>
          </p:cNvCxnSpPr>
          <p:nvPr/>
        </p:nvCxnSpPr>
        <p:spPr>
          <a:xfrm rot="10800000">
            <a:off x="4119562" y="3898582"/>
            <a:ext cx="1157288" cy="908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27" idx="2"/>
            <a:endCxn id="22" idx="6"/>
          </p:cNvCxnSpPr>
          <p:nvPr/>
        </p:nvCxnSpPr>
        <p:spPr>
          <a:xfrm rot="10800000">
            <a:off x="4119562" y="3898582"/>
            <a:ext cx="1157288" cy="346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26" idx="2"/>
            <a:endCxn id="22" idx="6"/>
          </p:cNvCxnSpPr>
          <p:nvPr/>
        </p:nvCxnSpPr>
        <p:spPr>
          <a:xfrm rot="10800000" flipV="1">
            <a:off x="4119562" y="3704272"/>
            <a:ext cx="1157288" cy="194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stCxn id="25" idx="2"/>
            <a:endCxn id="22" idx="6"/>
          </p:cNvCxnSpPr>
          <p:nvPr/>
        </p:nvCxnSpPr>
        <p:spPr>
          <a:xfrm rot="10800000" flipV="1">
            <a:off x="4119562" y="3169920"/>
            <a:ext cx="1157288" cy="728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24" idx="2"/>
            <a:endCxn id="22" idx="6"/>
          </p:cNvCxnSpPr>
          <p:nvPr/>
        </p:nvCxnSpPr>
        <p:spPr>
          <a:xfrm rot="10800000" flipV="1">
            <a:off x="4119562" y="2608580"/>
            <a:ext cx="1157288" cy="1290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531620" y="1714500"/>
            <a:ext cx="1322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layer</a:t>
            </a:r>
            <a:endParaRPr lang="ru-RU" dirty="0"/>
          </a:p>
        </p:txBody>
      </p:sp>
      <p:sp>
        <p:nvSpPr>
          <p:cNvPr id="91" name="TextBox 90"/>
          <p:cNvSpPr txBox="1"/>
          <p:nvPr/>
        </p:nvSpPr>
        <p:spPr>
          <a:xfrm>
            <a:off x="3096578" y="2414270"/>
            <a:ext cx="1529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hidden layer</a:t>
            </a:r>
            <a:endParaRPr lang="ru-RU" dirty="0"/>
          </a:p>
        </p:txBody>
      </p:sp>
      <p:sp>
        <p:nvSpPr>
          <p:cNvPr id="92" name="TextBox 91"/>
          <p:cNvSpPr txBox="1"/>
          <p:nvPr/>
        </p:nvSpPr>
        <p:spPr>
          <a:xfrm>
            <a:off x="4796126" y="1714500"/>
            <a:ext cx="1500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layer</a:t>
            </a:r>
            <a:endParaRPr lang="ru-RU" dirty="0"/>
          </a:p>
        </p:txBody>
      </p:sp>
      <p:cxnSp>
        <p:nvCxnSpPr>
          <p:cNvPr id="93" name="Прямая со стрелкой 92"/>
          <p:cNvCxnSpPr/>
          <p:nvPr/>
        </p:nvCxnSpPr>
        <p:spPr>
          <a:xfrm>
            <a:off x="6225127" y="2706688"/>
            <a:ext cx="39624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6225127" y="4591684"/>
            <a:ext cx="39624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910070" y="2415223"/>
          <a:ext cx="395287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Формула" r:id="rId7" imgW="152280" imgH="215640" progId="Equation.3">
                  <p:embed/>
                </p:oleObj>
              </mc:Choice>
              <mc:Fallback>
                <p:oleObj name="Формула" r:id="rId7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0070" y="2415223"/>
                        <a:ext cx="395287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894513" y="4265613"/>
          <a:ext cx="4286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Формула" r:id="rId9" imgW="164880" imgH="228600" progId="Equation.3">
                  <p:embed/>
                </p:oleObj>
              </mc:Choice>
              <mc:Fallback>
                <p:oleObj name="Формула" r:id="rId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513" y="4265613"/>
                        <a:ext cx="428625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7478713" y="2414588"/>
          <a:ext cx="757237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Формула" r:id="rId11" imgW="291960" imgH="215640" progId="Equation.3">
                  <p:embed/>
                </p:oleObj>
              </mc:Choice>
              <mc:Fallback>
                <p:oleObj name="Формула" r:id="rId11" imgW="291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713" y="2414588"/>
                        <a:ext cx="757237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7446963" y="4265613"/>
          <a:ext cx="82391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Формула" r:id="rId13" imgW="317160" imgH="228600" progId="Equation.3">
                  <p:embed/>
                </p:oleObj>
              </mc:Choice>
              <mc:Fallback>
                <p:oleObj name="Формула" r:id="rId13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6963" y="4265613"/>
                        <a:ext cx="823912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8298609" y="2414270"/>
          <a:ext cx="395287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Формула" r:id="rId15" imgW="152280" imgH="215640" progId="Equation.3">
                  <p:embed/>
                </p:oleObj>
              </mc:Choice>
              <mc:Fallback>
                <p:oleObj name="Формула" r:id="rId1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8609" y="2414270"/>
                        <a:ext cx="395287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8266113" y="4265613"/>
          <a:ext cx="46196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‘ормула" r:id="rId17" imgW="177480" imgH="228600" progId="Equation.3">
                  <p:embed/>
                </p:oleObj>
              </mc:Choice>
              <mc:Fallback>
                <p:oleObj name="‘ормула" r:id="rId17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6113" y="4265613"/>
                        <a:ext cx="461962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Полилиния 104"/>
          <p:cNvSpPr/>
          <p:nvPr/>
        </p:nvSpPr>
        <p:spPr>
          <a:xfrm>
            <a:off x="7256463" y="2385060"/>
            <a:ext cx="190500" cy="2887980"/>
          </a:xfrm>
          <a:custGeom>
            <a:avLst/>
            <a:gdLst>
              <a:gd name="connsiteX0" fmla="*/ 0 w 190500"/>
              <a:gd name="connsiteY0" fmla="*/ 0 h 2887980"/>
              <a:gd name="connsiteX1" fmla="*/ 45720 w 190500"/>
              <a:gd name="connsiteY1" fmla="*/ 68580 h 2887980"/>
              <a:gd name="connsiteX2" fmla="*/ 144780 w 190500"/>
              <a:gd name="connsiteY2" fmla="*/ 312420 h 2887980"/>
              <a:gd name="connsiteX3" fmla="*/ 30480 w 190500"/>
              <a:gd name="connsiteY3" fmla="*/ 762000 h 2887980"/>
              <a:gd name="connsiteX4" fmla="*/ 152400 w 190500"/>
              <a:gd name="connsiteY4" fmla="*/ 1188720 h 2887980"/>
              <a:gd name="connsiteX5" fmla="*/ 30480 w 190500"/>
              <a:gd name="connsiteY5" fmla="*/ 1638300 h 2887980"/>
              <a:gd name="connsiteX6" fmla="*/ 175260 w 190500"/>
              <a:gd name="connsiteY6" fmla="*/ 2057400 h 2887980"/>
              <a:gd name="connsiteX7" fmla="*/ 45720 w 190500"/>
              <a:gd name="connsiteY7" fmla="*/ 2560320 h 2887980"/>
              <a:gd name="connsiteX8" fmla="*/ 190500 w 190500"/>
              <a:gd name="connsiteY8" fmla="*/ 2887980 h 288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00" h="2887980">
                <a:moveTo>
                  <a:pt x="0" y="0"/>
                </a:moveTo>
                <a:cubicBezTo>
                  <a:pt x="10795" y="8255"/>
                  <a:pt x="21590" y="16510"/>
                  <a:pt x="45720" y="68580"/>
                </a:cubicBezTo>
                <a:cubicBezTo>
                  <a:pt x="69850" y="120650"/>
                  <a:pt x="147320" y="196850"/>
                  <a:pt x="144780" y="312420"/>
                </a:cubicBezTo>
                <a:cubicBezTo>
                  <a:pt x="142240" y="427990"/>
                  <a:pt x="29210" y="615950"/>
                  <a:pt x="30480" y="762000"/>
                </a:cubicBezTo>
                <a:cubicBezTo>
                  <a:pt x="31750" y="908050"/>
                  <a:pt x="152400" y="1042670"/>
                  <a:pt x="152400" y="1188720"/>
                </a:cubicBezTo>
                <a:cubicBezTo>
                  <a:pt x="152400" y="1334770"/>
                  <a:pt x="26670" y="1493520"/>
                  <a:pt x="30480" y="1638300"/>
                </a:cubicBezTo>
                <a:cubicBezTo>
                  <a:pt x="34290" y="1783080"/>
                  <a:pt x="172720" y="1903730"/>
                  <a:pt x="175260" y="2057400"/>
                </a:cubicBezTo>
                <a:cubicBezTo>
                  <a:pt x="177800" y="2211070"/>
                  <a:pt x="43180" y="2421890"/>
                  <a:pt x="45720" y="2560320"/>
                </a:cubicBezTo>
                <a:cubicBezTo>
                  <a:pt x="48260" y="2698750"/>
                  <a:pt x="119380" y="2793365"/>
                  <a:pt x="190500" y="288798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7323138" y="5501640"/>
            <a:ext cx="180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desired values 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24473" y="5501640"/>
            <a:ext cx="16500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input values </a:t>
            </a:r>
            <a:endParaRPr lang="ru-RU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3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Autocoding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498474" y="1981200"/>
            <a:ext cx="76549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num of neurons in hidden layer &lt; num of neurons in input layer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num of neurons in output layer = num of neurons in input layer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desired values are the same as input values</a:t>
            </a:r>
            <a:endParaRPr lang="ru-RU" sz="20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175760" y="3893820"/>
            <a:ext cx="601980" cy="6934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57300" y="5074920"/>
            <a:ext cx="664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Hidden layer makes some kind of generalization,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it codes the generalization</a:t>
            </a:r>
            <a:endParaRPr lang="ru-RU" sz="2000" b="1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3"/>
                </a:solidFill>
              </a:rPr>
              <a:t>Popov V.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3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нимок экрана 2017-03-30 в 14.40.3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14" r="-18314"/>
          <a:stretch>
            <a:fillRect/>
          </a:stretch>
        </p:blipFill>
        <p:spPr>
          <a:xfrm>
            <a:off x="-1749775" y="-42333"/>
            <a:ext cx="12597121" cy="69100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65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Снимок экрана 2017-03-30 в 14.47.2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62" r="-18462"/>
          <a:stretch>
            <a:fillRect/>
          </a:stretch>
        </p:blipFill>
        <p:spPr>
          <a:xfrm>
            <a:off x="-1775288" y="-86608"/>
            <a:ext cx="12660097" cy="694460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96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5" y="1394542"/>
            <a:ext cx="7934382" cy="309391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 smtClean="0"/>
              <a:t>Autoencoder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Кузьмин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295043" y="4624696"/>
            <a:ext cx="8557604" cy="11029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Training: inputs == outputs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Hidden layer is an encoded generalization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059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 smtClean="0">
              <a:solidFill>
                <a:srgbClr val="663366"/>
              </a:solidFill>
            </a:endParaRPr>
          </a:p>
          <a:p>
            <a:pPr marL="0" indent="0" algn="ctr">
              <a:buNone/>
            </a:pPr>
            <a:r>
              <a:rPr lang="en-US" sz="7200" b="1" dirty="0" err="1" smtClean="0">
                <a:solidFill>
                  <a:srgbClr val="663366"/>
                </a:solidFill>
              </a:rPr>
              <a:t>Softmax</a:t>
            </a:r>
            <a:endParaRPr lang="ru-RU" sz="7200" b="1" dirty="0">
              <a:solidFill>
                <a:srgbClr val="66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6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нимок экрана 2017-03-30 в 14.48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09" r="-18609"/>
          <a:stretch>
            <a:fillRect/>
          </a:stretch>
        </p:blipFill>
        <p:spPr>
          <a:xfrm>
            <a:off x="-1505304" y="0"/>
            <a:ext cx="12058231" cy="661445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38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400" cy="111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200" dirty="0"/>
              <a:t>Logistic curve fit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498475" y="5952967"/>
            <a:ext cx="3934500" cy="6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i="1">
                <a:solidFill>
                  <a:schemeClr val="accent1"/>
                </a:solidFill>
              </a:rPr>
              <a:t>Михайлишин А.В.</a:t>
            </a:r>
          </a:p>
        </p:txBody>
      </p:sp>
      <p:cxnSp>
        <p:nvCxnSpPr>
          <p:cNvPr id="38" name="Shape 38"/>
          <p:cNvCxnSpPr/>
          <p:nvPr/>
        </p:nvCxnSpPr>
        <p:spPr>
          <a:xfrm>
            <a:off x="699025" y="3597857"/>
            <a:ext cx="3533400" cy="0"/>
          </a:xfrm>
          <a:prstGeom prst="straightConnector1">
            <a:avLst/>
          </a:prstGeom>
          <a:noFill/>
          <a:ln w="28575" cap="flat" cmpd="sng">
            <a:solidFill>
              <a:srgbClr val="2B142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" name="Shape 39"/>
          <p:cNvCxnSpPr/>
          <p:nvPr/>
        </p:nvCxnSpPr>
        <p:spPr>
          <a:xfrm rot="10800000">
            <a:off x="2465712" y="2245903"/>
            <a:ext cx="0" cy="2704000"/>
          </a:xfrm>
          <a:prstGeom prst="straightConnector1">
            <a:avLst/>
          </a:prstGeom>
          <a:noFill/>
          <a:ln w="28575" cap="flat" cmpd="sng">
            <a:solidFill>
              <a:srgbClr val="2B142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0" name="Shape 40"/>
          <p:cNvCxnSpPr/>
          <p:nvPr/>
        </p:nvCxnSpPr>
        <p:spPr>
          <a:xfrm flipH="1">
            <a:off x="826524" y="2486367"/>
            <a:ext cx="3251400" cy="1002000"/>
          </a:xfrm>
          <a:prstGeom prst="curvedConnector3">
            <a:avLst>
              <a:gd name="adj1" fmla="val 4895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1" name="Shape 41"/>
          <p:cNvSpPr txBox="1"/>
          <p:nvPr/>
        </p:nvSpPr>
        <p:spPr>
          <a:xfrm>
            <a:off x="699025" y="4949900"/>
            <a:ext cx="3679500" cy="47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sigmoid function</a:t>
            </a:r>
          </a:p>
        </p:txBody>
      </p:sp>
      <p:cxnSp>
        <p:nvCxnSpPr>
          <p:cNvPr id="42" name="Shape 42"/>
          <p:cNvCxnSpPr/>
          <p:nvPr/>
        </p:nvCxnSpPr>
        <p:spPr>
          <a:xfrm>
            <a:off x="3272950" y="2595667"/>
            <a:ext cx="0" cy="10108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43" name="Shape 43"/>
          <p:cNvCxnSpPr/>
          <p:nvPr/>
        </p:nvCxnSpPr>
        <p:spPr>
          <a:xfrm>
            <a:off x="3425350" y="2522800"/>
            <a:ext cx="0" cy="10836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44" name="Shape 44"/>
          <p:cNvCxnSpPr/>
          <p:nvPr/>
        </p:nvCxnSpPr>
        <p:spPr>
          <a:xfrm>
            <a:off x="3653950" y="2495467"/>
            <a:ext cx="0" cy="11108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45" name="Shape 45"/>
          <p:cNvCxnSpPr/>
          <p:nvPr/>
        </p:nvCxnSpPr>
        <p:spPr>
          <a:xfrm>
            <a:off x="3806350" y="2477267"/>
            <a:ext cx="0" cy="11292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46" name="Shape 46"/>
          <p:cNvCxnSpPr/>
          <p:nvPr/>
        </p:nvCxnSpPr>
        <p:spPr>
          <a:xfrm>
            <a:off x="1063150" y="3488200"/>
            <a:ext cx="0" cy="1184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47" name="Shape 47"/>
          <p:cNvCxnSpPr/>
          <p:nvPr/>
        </p:nvCxnSpPr>
        <p:spPr>
          <a:xfrm>
            <a:off x="1139350" y="3460867"/>
            <a:ext cx="0" cy="1456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48" name="Shape 48"/>
          <p:cNvCxnSpPr/>
          <p:nvPr/>
        </p:nvCxnSpPr>
        <p:spPr>
          <a:xfrm>
            <a:off x="1291750" y="3406233"/>
            <a:ext cx="0" cy="2004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oval" w="lg" len="lg"/>
            <a:tailEnd type="none" w="lg" len="lg"/>
          </a:ln>
        </p:spPr>
      </p:cxnSp>
      <p:sp>
        <p:nvSpPr>
          <p:cNvPr id="49" name="Shape 49"/>
          <p:cNvSpPr txBox="1"/>
          <p:nvPr/>
        </p:nvSpPr>
        <p:spPr>
          <a:xfrm rot="-582638">
            <a:off x="2816823" y="2124086"/>
            <a:ext cx="1399755" cy="200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/>
              <a:t>positive examples</a:t>
            </a:r>
          </a:p>
        </p:txBody>
      </p:sp>
      <p:sp>
        <p:nvSpPr>
          <p:cNvPr id="50" name="Shape 50"/>
          <p:cNvSpPr txBox="1"/>
          <p:nvPr/>
        </p:nvSpPr>
        <p:spPr>
          <a:xfrm rot="-332192">
            <a:off x="537363" y="2996016"/>
            <a:ext cx="1473875" cy="200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negative examples</a:t>
            </a:r>
          </a:p>
        </p:txBody>
      </p:sp>
      <p:cxnSp>
        <p:nvCxnSpPr>
          <p:cNvPr id="51" name="Shape 51"/>
          <p:cNvCxnSpPr/>
          <p:nvPr/>
        </p:nvCxnSpPr>
        <p:spPr>
          <a:xfrm>
            <a:off x="4720000" y="2651733"/>
            <a:ext cx="57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" name="Shape 52"/>
          <p:cNvCxnSpPr/>
          <p:nvPr/>
        </p:nvCxnSpPr>
        <p:spPr>
          <a:xfrm>
            <a:off x="4720000" y="3362933"/>
            <a:ext cx="57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" name="Shape 53"/>
          <p:cNvCxnSpPr/>
          <p:nvPr/>
        </p:nvCxnSpPr>
        <p:spPr>
          <a:xfrm>
            <a:off x="4720000" y="4988533"/>
            <a:ext cx="57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4" name="Shape 54"/>
          <p:cNvSpPr txBox="1"/>
          <p:nvPr/>
        </p:nvSpPr>
        <p:spPr>
          <a:xfrm>
            <a:off x="5396225" y="2345733"/>
            <a:ext cx="840300" cy="6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F(C</a:t>
            </a:r>
            <a:r>
              <a:rPr lang="en" baseline="-25000"/>
              <a:t>1</a:t>
            </a:r>
            <a:r>
              <a:rPr lang="en"/>
              <a:t>)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5396225" y="3084256"/>
            <a:ext cx="840300" cy="6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F(C</a:t>
            </a:r>
            <a:r>
              <a:rPr lang="en" baseline="-25000"/>
              <a:t>2</a:t>
            </a:r>
            <a:r>
              <a:rPr lang="en"/>
              <a:t>)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5396225" y="4682533"/>
            <a:ext cx="840300" cy="6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F(C</a:t>
            </a:r>
            <a:r>
              <a:rPr lang="en" baseline="-25000"/>
              <a:t>n</a:t>
            </a:r>
            <a:r>
              <a:rPr lang="en"/>
              <a:t>)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6823850" y="3406233"/>
            <a:ext cx="1646100" cy="6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probability of class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6740950" y="2651733"/>
            <a:ext cx="1066500" cy="6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P(C</a:t>
            </a:r>
            <a:r>
              <a:rPr lang="en" baseline="-25000"/>
              <a:t>1</a:t>
            </a:r>
            <a:r>
              <a:rPr lang="en"/>
              <a:t>) =            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7762225" y="2448733"/>
            <a:ext cx="737700" cy="40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F(C</a:t>
            </a:r>
            <a:r>
              <a:rPr lang="en" baseline="-25000"/>
              <a:t>1</a:t>
            </a:r>
            <a:r>
              <a:rPr lang="en"/>
              <a:t>)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7700750" y="2856133"/>
            <a:ext cx="737700" cy="47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∑ F(C</a:t>
            </a:r>
            <a:r>
              <a:rPr lang="en" baseline="-25000"/>
              <a:t>i</a:t>
            </a:r>
            <a:r>
              <a:rPr lang="en"/>
              <a:t>)</a:t>
            </a:r>
          </a:p>
        </p:txBody>
      </p:sp>
      <p:cxnSp>
        <p:nvCxnSpPr>
          <p:cNvPr id="61" name="Shape 61"/>
          <p:cNvCxnSpPr/>
          <p:nvPr/>
        </p:nvCxnSpPr>
        <p:spPr>
          <a:xfrm>
            <a:off x="7623025" y="2932633"/>
            <a:ext cx="881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81206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“Deep” Neural Nets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473" y="1930400"/>
            <a:ext cx="8093734" cy="43189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400" dirty="0" smtClean="0"/>
              <a:t>Old Days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400" dirty="0" smtClean="0"/>
              <a:t>Convolution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400" dirty="0" smtClean="0"/>
              <a:t>Pooling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400" dirty="0" smtClean="0"/>
              <a:t>Auto coding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400" dirty="0" smtClean="0"/>
              <a:t>Sigmoid/logistic output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400" dirty="0" err="1" smtClean="0"/>
              <a:t>Softmax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400" dirty="0"/>
              <a:t>Fooling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400" dirty="0" smtClean="0"/>
              <a:t>Dropout</a:t>
            </a:r>
            <a:endParaRPr lang="en-US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Попов К.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нимок экрана 2017-03-30 в 14.41.4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8" r="-18338"/>
          <a:stretch>
            <a:fillRect/>
          </a:stretch>
        </p:blipFill>
        <p:spPr>
          <a:xfrm>
            <a:off x="-1829859" y="-84666"/>
            <a:ext cx="12682282" cy="695677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93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663366"/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rgbClr val="663366"/>
                </a:solidFill>
              </a:rPr>
              <a:t>Dropout</a:t>
            </a:r>
            <a:endParaRPr lang="ru-RU" sz="7200" b="1" dirty="0">
              <a:solidFill>
                <a:srgbClr val="66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6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Dropout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473" y="1765300"/>
            <a:ext cx="8093734" cy="43189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ru-RU" dirty="0" smtClean="0"/>
              <a:t>Метод борьбы с переобучением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ru-RU" dirty="0" smtClean="0"/>
              <a:t>Значения нейронов обнуляются с определенной вероятностью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schemeClr val="accent3"/>
                </a:solidFill>
              </a:rPr>
              <a:t>Струянский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72" y="3459670"/>
            <a:ext cx="5222115" cy="278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9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rgbClr val="663366"/>
                </a:solidFill>
              </a:rPr>
              <a:t>The performance function </a:t>
            </a:r>
            <a:endParaRPr lang="ru-RU" sz="6600" b="1" dirty="0">
              <a:solidFill>
                <a:srgbClr val="66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09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sigmoid function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92" y="2104371"/>
            <a:ext cx="5005407" cy="4144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6" y="4015426"/>
            <a:ext cx="3864661" cy="2233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017074" y="2104371"/>
                <a:ext cx="2062124" cy="792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charset="0"/>
                        </a:rPr>
                        <m:t>𝑦</m:t>
                      </m:r>
                      <m:r>
                        <a:rPr lang="ru-RU" sz="2400" i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ru-RU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i="0">
                              <a:latin typeface="Cambria Math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ru-RU" sz="2400" i="1">
                                  <a:latin typeface="Cambria Math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74" y="2104371"/>
                <a:ext cx="2062124" cy="7923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Рой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70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performance function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en-US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 - </a:t>
                </a:r>
                <a:r>
                  <a:rPr lang="ru-RU" dirty="0" smtClean="0"/>
                  <a:t>желаемый результат,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dirty="0" smtClean="0"/>
                  <a:t> - наблюдаемый результат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dirty="0">
                    <a:effectLst/>
                  </a:rPr>
                  <a:t> </a:t>
                </a:r>
                <a:r>
                  <a:rPr lang="ru-RU" dirty="0" smtClean="0"/>
                  <a:t>при</a:t>
                </a:r>
                <a:r>
                  <a:rPr lang="en-US" dirty="0" smtClean="0"/>
                  <a:t>  </a:t>
                </a:r>
                <a:r>
                  <a:rPr lang="ru-RU" dirty="0" smtClean="0"/>
                  <a:t>=</a:t>
                </a:r>
                <a:r>
                  <a:rPr lang="en-US" dirty="0" smtClean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dirty="0"/>
                  <a:t>м</a:t>
                </a:r>
                <a:r>
                  <a:rPr lang="ru-RU" dirty="0" smtClean="0"/>
                  <a:t>онотонно убывает по мере отклонения от </a:t>
                </a:r>
                <a:r>
                  <a:rPr lang="ru-RU" dirty="0"/>
                  <a:t> </a:t>
                </a:r>
                <a:endParaRPr lang="en-US" dirty="0" smtClean="0"/>
              </a:p>
              <a:p>
                <a:pPr>
                  <a:lnSpc>
                    <a:spcPct val="160000"/>
                  </a:lnSpc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Рой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49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Gradient ascent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dirty="0" smtClean="0"/>
                  <a:t>Необходимо найти максимум функции   = (</a:t>
                </a:r>
                <a:r>
                  <a:rPr lang="en-US" dirty="0" smtClean="0"/>
                  <a:t>w),  </a:t>
                </a:r>
                <a:r>
                  <a:rPr lang="ru-RU" dirty="0" smtClean="0"/>
                  <a:t>где </a:t>
                </a:r>
                <a:r>
                  <a:rPr lang="en-US" dirty="0" smtClean="0"/>
                  <a:t>w</a:t>
                </a:r>
                <a:r>
                  <a:rPr lang="ru-RU" dirty="0" smtClean="0"/>
                  <a:t> </a:t>
                </a:r>
                <a:r>
                  <a:rPr lang="mr-IN" dirty="0" smtClean="0"/>
                  <a:t>–</a:t>
                </a:r>
                <a:r>
                  <a:rPr lang="ru-RU" dirty="0" smtClean="0"/>
                  <a:t> веса, связанные с нейронами.</a:t>
                </a:r>
              </a:p>
              <a:p>
                <a:r>
                  <a:rPr lang="ru-RU" dirty="0" smtClean="0"/>
                  <a:t>Будем двигаться в направлении градиента.</a:t>
                </a:r>
              </a:p>
              <a:p>
                <a:r>
                  <a:rPr lang="ru-RU" dirty="0" smtClean="0"/>
                  <a:t>Изменение веса: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ru-RU" dirty="0" smtClean="0"/>
                  <a:t>Фактически изменение зависит от константы скорости , </a:t>
                </a:r>
              </a:p>
              <a:p>
                <a:r>
                  <a:rPr lang="ru-RU" dirty="0" smtClean="0"/>
                  <a:t>Новый вес:</a:t>
                </a:r>
              </a:p>
              <a:p>
                <a:pPr marL="0" indent="0">
                  <a:buNone/>
                </a:pPr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26" t="-2353" r="-1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Рой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96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simplest neural net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09" y="2001497"/>
            <a:ext cx="7556500" cy="308148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81433" y="5090502"/>
                <a:ext cx="319012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=""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charset="0"/>
                            <a:ea typeface="Calibri" charset="0"/>
                            <a:cs typeface="Al Bayan Plain" charset="-78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charset="0"/>
                            <a:ea typeface="Calibri" charset="0"/>
                            <a:cs typeface="Al Bayan Plain" charset="-78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charset="0"/>
                            <a:ea typeface="Calibri" charset="0"/>
                            <a:cs typeface="Al Bayan Plain" charset="-78"/>
                          </a:rPr>
                          <m:t>𝑙</m:t>
                        </m:r>
                        <m:r>
                          <a:rPr lang="en-US" b="0" i="1" smtClean="0">
                            <a:effectLst/>
                            <a:latin typeface="Cambria Math" charset="0"/>
                            <a:ea typeface="Calibri" charset="0"/>
                            <a:cs typeface="Al Bayan Plain" charset="-78"/>
                          </a:rPr>
                          <m:t> </m:t>
                        </m:r>
                      </m:sub>
                    </m:sSub>
                    <m:r>
                      <a:rPr lang="ru-RU" b="0" i="1" smtClean="0">
                        <a:effectLst/>
                        <a:latin typeface="Cambria Math" charset="0"/>
                        <a:ea typeface="Calibri" charset="0"/>
                        <a:cs typeface="Al Bayan Plain" charset="-78"/>
                      </a:rPr>
                      <m:t>−</m:t>
                    </m:r>
                  </m:oMath>
                </a14:m>
                <a:r>
                  <a:rPr lang="ru-RU" dirty="0" smtClean="0">
                    <a:effectLst/>
                    <a:latin typeface="Calibri" charset="0"/>
                    <a:ea typeface="Calibri" charset="0"/>
                    <a:cs typeface="Times New Roman" charset="0"/>
                  </a:rPr>
                  <a:t> левый вход</a:t>
                </a:r>
                <a:endParaRPr lang="ru-RU" dirty="0">
                  <a:effectLst/>
                  <a:latin typeface="Calibri" charset="0"/>
                  <a:ea typeface="Calibri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=""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charset="0"/>
                            <a:ea typeface="Calibri" charset="0"/>
                            <a:cs typeface="Al Bayan Plain" charset="-78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charset="0"/>
                            <a:ea typeface="Calibri" charset="0"/>
                            <a:cs typeface="Al Bayan Plain" charset="-78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charset="0"/>
                            <a:ea typeface="Calibri" charset="0"/>
                            <a:cs typeface="Al Bayan Plain" charset="-78"/>
                          </a:rPr>
                          <m:t>𝑙</m:t>
                        </m:r>
                      </m:sub>
                    </m:sSub>
                    <m:r>
                      <a:rPr lang="ru-RU" b="0" i="1" smtClean="0">
                        <a:effectLst/>
                        <a:latin typeface="Cambria Math" charset="0"/>
                        <a:ea typeface="Calibri" charset="0"/>
                        <a:cs typeface="Al Bayan Plain" charset="-78"/>
                      </a:rPr>
                      <m:t>− </m:t>
                    </m:r>
                  </m:oMath>
                </a14:m>
                <a:r>
                  <a:rPr lang="ru-RU" dirty="0" smtClean="0">
                    <a:effectLst/>
                    <a:latin typeface="Calibri" charset="0"/>
                    <a:ea typeface="Calibri" charset="0"/>
                    <a:cs typeface="Times New Roman" charset="0"/>
                  </a:rPr>
                  <a:t>левый вес</a:t>
                </a:r>
                <a:endParaRPr lang="ru-RU" dirty="0">
                  <a:effectLst/>
                  <a:latin typeface="Calibri" charset="0"/>
                  <a:ea typeface="Calibri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=""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charset="0"/>
                            <a:ea typeface="Calibri" charset="0"/>
                            <a:cs typeface="Al Bayan Plain" charset="-78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charset="0"/>
                            <a:ea typeface="Calibri" charset="0"/>
                            <a:cs typeface="Al Bayan Plain" charset="-78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charset="0"/>
                            <a:ea typeface="Calibri" charset="0"/>
                            <a:cs typeface="Al Bayan Plain" charset="-78"/>
                          </a:rPr>
                          <m:t>𝑙</m:t>
                        </m:r>
                      </m:sub>
                    </m:sSub>
                    <m:r>
                      <a:rPr lang="ru-RU" b="0" i="1" smtClean="0">
                        <a:effectLst/>
                        <a:latin typeface="Cambria Math" charset="0"/>
                        <a:ea typeface="Calibri" charset="0"/>
                        <a:cs typeface="Al Bayan Plain" charset="-78"/>
                      </a:rPr>
                      <m:t>−</m:t>
                    </m:r>
                  </m:oMath>
                </a14:m>
                <a:r>
                  <a:rPr lang="ru-RU" dirty="0" smtClean="0">
                    <a:effectLst/>
                    <a:latin typeface="Calibri" charset="0"/>
                    <a:ea typeface="Calibri" charset="0"/>
                    <a:cs typeface="Times New Roman" charset="0"/>
                  </a:rPr>
                  <a:t>левый продукт</a:t>
                </a:r>
                <a:endParaRPr lang="en-US" dirty="0" smtClean="0">
                  <a:effectLst/>
                  <a:latin typeface="Calibri" charset="0"/>
                  <a:ea typeface="Calibri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=""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𝑜</m:t>
                        </m:r>
                      </m:e>
                      <m:sub>
                        <m:r>
                          <a:rPr lang="en-US" i="1"/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−</m:t>
                    </m:r>
                  </m:oMath>
                </a14:m>
                <a:r>
                  <a:rPr lang="ru-RU" dirty="0" smtClean="0">
                    <a:effectLst/>
                  </a:rPr>
                  <a:t>левый выход </a:t>
                </a:r>
                <a:endParaRPr lang="ru-RU" dirty="0">
                  <a:effectLst/>
                  <a:latin typeface="Calibri" charset="0"/>
                  <a:ea typeface="Calibri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33" y="5090502"/>
                <a:ext cx="3190123" cy="1200329"/>
              </a:xfrm>
              <a:prstGeom prst="rect">
                <a:avLst/>
              </a:prstGeom>
              <a:blipFill rotWithShape="0">
                <a:blip r:embed="rId3"/>
                <a:stretch>
                  <a:fillRect t="-12183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664019" y="5090502"/>
                <a:ext cx="385907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=""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charset="0"/>
                            <a:ea typeface="Calibri" charset="0"/>
                            <a:cs typeface="Al Bayan Plain" charset="-78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charset="0"/>
                            <a:ea typeface="Calibri" charset="0"/>
                            <a:cs typeface="Al Bayan Plain" charset="-78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charset="0"/>
                            <a:ea typeface="Calibri" charset="0"/>
                            <a:cs typeface="Al Bayan Plain" charset="-78"/>
                          </a:rPr>
                          <m:t>𝑟</m:t>
                        </m:r>
                        <m:r>
                          <a:rPr lang="en-US" b="0" i="1" smtClean="0">
                            <a:effectLst/>
                            <a:latin typeface="Cambria Math" charset="0"/>
                            <a:ea typeface="Calibri" charset="0"/>
                            <a:cs typeface="Al Bayan Plain" charset="-78"/>
                          </a:rPr>
                          <m:t> </m:t>
                        </m:r>
                      </m:sub>
                    </m:sSub>
                    <m:r>
                      <a:rPr lang="ru-RU" b="0" i="1" smtClean="0">
                        <a:effectLst/>
                        <a:latin typeface="Cambria Math" charset="0"/>
                        <a:ea typeface="Calibri" charset="0"/>
                        <a:cs typeface="Al Bayan Plain" charset="-78"/>
                      </a:rPr>
                      <m:t>−</m:t>
                    </m:r>
                  </m:oMath>
                </a14:m>
                <a:r>
                  <a:rPr lang="ru-RU" dirty="0" smtClean="0">
                    <a:effectLst/>
                    <a:latin typeface="Calibri" charset="0"/>
                    <a:ea typeface="Calibri" charset="0"/>
                    <a:cs typeface="Times New Roman" charset="0"/>
                  </a:rPr>
                  <a:t> правый вход</a:t>
                </a:r>
                <a:endParaRPr lang="ru-RU" dirty="0">
                  <a:effectLst/>
                  <a:latin typeface="Calibri" charset="0"/>
                  <a:ea typeface="Calibri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=""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charset="0"/>
                            <a:ea typeface="Calibri" charset="0"/>
                            <a:cs typeface="Al Bayan Plain" charset="-78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charset="0"/>
                            <a:ea typeface="Calibri" charset="0"/>
                            <a:cs typeface="Al Bayan Plain" charset="-78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charset="0"/>
                            <a:ea typeface="Calibri" charset="0"/>
                            <a:cs typeface="Al Bayan Plain" charset="-78"/>
                          </a:rPr>
                          <m:t>𝑟</m:t>
                        </m:r>
                      </m:sub>
                    </m:sSub>
                    <m:r>
                      <a:rPr lang="ru-RU" b="0" i="1" smtClean="0">
                        <a:effectLst/>
                        <a:latin typeface="Cambria Math" charset="0"/>
                        <a:ea typeface="Calibri" charset="0"/>
                        <a:cs typeface="Al Bayan Plain" charset="-78"/>
                      </a:rPr>
                      <m:t>− </m:t>
                    </m:r>
                  </m:oMath>
                </a14:m>
                <a:r>
                  <a:rPr lang="ru-RU" dirty="0" smtClean="0">
                    <a:effectLst/>
                    <a:latin typeface="Calibri" charset="0"/>
                    <a:ea typeface="Calibri" charset="0"/>
                    <a:cs typeface="Times New Roman" charset="0"/>
                  </a:rPr>
                  <a:t>правый вес</a:t>
                </a:r>
                <a:endParaRPr lang="ru-RU" dirty="0">
                  <a:effectLst/>
                  <a:latin typeface="Calibri" charset="0"/>
                  <a:ea typeface="Calibri" charset="0"/>
                  <a:cs typeface="Times New Roman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=""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charset="0"/>
                            <a:ea typeface="Calibri" charset="0"/>
                            <a:cs typeface="Al Bayan Plain" charset="-78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charset="0"/>
                            <a:ea typeface="Calibri" charset="0"/>
                            <a:cs typeface="Al Bayan Plain" charset="-78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charset="0"/>
                            <a:ea typeface="Calibri" charset="0"/>
                            <a:cs typeface="Al Bayan Plain" charset="-78"/>
                          </a:rPr>
                          <m:t>𝑟</m:t>
                        </m:r>
                      </m:sub>
                    </m:sSub>
                    <m:r>
                      <a:rPr lang="ru-RU" b="0" i="1" smtClean="0">
                        <a:effectLst/>
                        <a:latin typeface="Cambria Math" charset="0"/>
                        <a:ea typeface="Calibri" charset="0"/>
                        <a:cs typeface="Al Bayan Plain" charset="-78"/>
                      </a:rPr>
                      <m:t>−</m:t>
                    </m:r>
                  </m:oMath>
                </a14:m>
                <a:r>
                  <a:rPr lang="ru-RU" dirty="0" smtClean="0">
                    <a:effectLst/>
                    <a:latin typeface="Calibri" charset="0"/>
                    <a:ea typeface="Calibri" charset="0"/>
                    <a:cs typeface="Times New Roman" charset="0"/>
                  </a:rPr>
                  <a:t>правый продукт</a:t>
                </a:r>
              </a:p>
              <a:p>
                <a:pPr>
                  <a:spcAft>
                    <a:spcPts val="0"/>
                  </a:spcAft>
                </a:pPr>
                <a14:m>
                  <m:oMath xmlns=""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− </m:t>
                    </m:r>
                  </m:oMath>
                </a14:m>
                <a:r>
                  <a:rPr lang="ru-RU" dirty="0">
                    <a:effectLst/>
                  </a:rPr>
                  <a:t> </a:t>
                </a:r>
                <a:r>
                  <a:rPr lang="ru-RU" dirty="0" smtClean="0"/>
                  <a:t>правый выход</a:t>
                </a:r>
                <a:endParaRPr lang="ru-RU" dirty="0">
                  <a:effectLst/>
                  <a:latin typeface="Calibri" charset="0"/>
                  <a:ea typeface="Calibri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019" y="5090502"/>
                <a:ext cx="3859078" cy="1200329"/>
              </a:xfrm>
              <a:prstGeom prst="rect">
                <a:avLst/>
              </a:prstGeom>
              <a:blipFill rotWithShape="0">
                <a:blip r:embed="rId4"/>
                <a:stretch>
                  <a:fillRect t="-12183" b="-365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403435" y="6241810"/>
                <a:ext cx="955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="" xmlns:m="http://schemas.openxmlformats.org/officeDocument/2006/math">
                    <m:sSub>
                      <m:sSubPr>
                        <m:ctrlPr>
                          <a:rPr lang="ru-RU" sz="240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charset="0"/>
                          </a:rPr>
                          <m:t>𝑜</m:t>
                        </m:r>
                      </m:e>
                      <m:sub>
                        <m:r>
                          <a:rPr lang="ru-RU" sz="2400" i="1">
                            <a:latin typeface="Cambria Math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ru-RU" sz="2400" dirty="0" smtClean="0"/>
                  <a:t>=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lang="ru-RU" sz="2400" i="1"/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435" y="6241810"/>
                <a:ext cx="955839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Рой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T</a:t>
            </a:r>
            <a:r>
              <a:rPr lang="en-US" b="1" dirty="0" smtClean="0">
                <a:latin typeface="Arial"/>
                <a:cs typeface="Arial"/>
              </a:rPr>
              <a:t>he </a:t>
            </a:r>
            <a:r>
              <a:rPr lang="en-US" b="1" dirty="0">
                <a:latin typeface="Arial"/>
                <a:cs typeface="Arial"/>
              </a:rPr>
              <a:t>partial derivative of </a:t>
            </a:r>
            <a:r>
              <a:rPr lang="en-US" b="1" i="1" dirty="0" smtClean="0">
                <a:latin typeface="Arial"/>
                <a:cs typeface="Arial"/>
              </a:rPr>
              <a:t>P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474" y="1981200"/>
            <a:ext cx="7959726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Используется правило цепи (производная сложной функции), позволяющее </a:t>
            </a:r>
            <a:r>
              <a:rPr lang="ru-RU" sz="2000" dirty="0"/>
              <a:t>вычислить частные производные одной переменной по отношению к другой в терминах промежуточной </a:t>
            </a:r>
            <a:r>
              <a:rPr lang="ru-RU" sz="2000" dirty="0" smtClean="0"/>
              <a:t>переменной.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326786" y="2935261"/>
                <a:ext cx="1899687" cy="664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charset="0"/>
                            </a:rPr>
                            <m:t>∂</m:t>
                          </m:r>
                          <m:r>
                            <a:rPr lang="ru-RU" i="1">
                              <a:latin typeface="Cambria Math" charset="0"/>
                            </a:rPr>
                            <m:t>𝑃</m:t>
                          </m:r>
                        </m:num>
                        <m:den>
                          <m:r>
                            <a:rPr lang="ru-RU" i="0">
                              <a:latin typeface="Cambria Math" charset="0"/>
                            </a:rPr>
                            <m:t>∂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i="1">
                                  <a:latin typeface="Cambria Math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ru-RU" i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charset="0"/>
                            </a:rPr>
                            <m:t>∂</m:t>
                          </m:r>
                          <m:r>
                            <a:rPr lang="ru-RU" i="1">
                              <a:latin typeface="Cambria Math" charset="0"/>
                            </a:rPr>
                            <m:t>𝑃</m:t>
                          </m:r>
                        </m:num>
                        <m:den>
                          <m:r>
                            <a:rPr lang="ru-RU" i="0">
                              <a:latin typeface="Cambria Math" charset="0"/>
                            </a:rPr>
                            <m:t>∂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ru-RU" i="1">
                                  <a:latin typeface="Cambria Math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ru-RU" i="0">
                          <a:latin typeface="Cambria Math" charset="0"/>
                        </a:rPr>
                        <m:t>×</m:t>
                      </m:r>
                      <m:f>
                        <m:fPr>
                          <m:ctrlPr>
                            <a:rPr lang="ru-RU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charset="0"/>
                            </a:rPr>
                            <m:t>∂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ru-RU" i="1">
                                  <a:latin typeface="Cambria Math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ru-RU" i="0">
                              <a:latin typeface="Cambria Math" charset="0"/>
                            </a:rPr>
                            <m:t>∂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i="1">
                                  <a:latin typeface="Cambria Math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786" y="2935261"/>
                <a:ext cx="1899687" cy="66434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686779" y="3256588"/>
                <a:ext cx="1942746" cy="714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/>
                          </m:ctrlPr>
                        </m:fPr>
                        <m:num>
                          <m:r>
                            <a:rPr lang="en-US" i="1"/>
                            <m:t>𝜕</m:t>
                          </m:r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a:rPr lang="en-US" i="1"/>
                                <m:t>𝑜</m:t>
                              </m:r>
                            </m:e>
                            <m:sub>
                              <m:r>
                                <a:rPr lang="en-US" i="1"/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i="1"/>
                            <m:t>𝜕</m:t>
                          </m:r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a:rPr lang="en-US" i="1"/>
                                <m:t>𝑤</m:t>
                              </m:r>
                            </m:e>
                            <m:sub>
                              <m:r>
                                <a:rPr lang="en-US" i="1"/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ru-RU" i="1"/>
                          </m:ctrlPr>
                        </m:fPr>
                        <m:num>
                          <m:r>
                            <a:rPr lang="en-US" i="1"/>
                            <m:t>𝜕</m:t>
                          </m:r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a:rPr lang="en-US" i="1"/>
                                <m:t>𝑜</m:t>
                              </m:r>
                            </m:e>
                            <m:sub>
                              <m:r>
                                <a:rPr lang="en-US" i="1"/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i="1"/>
                            <m:t>𝜕</m:t>
                          </m:r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a:rPr lang="en-US" i="1"/>
                                <m:t>𝑝</m:t>
                              </m:r>
                            </m:e>
                            <m:sub>
                              <m:r>
                                <a:rPr lang="en-US" i="1"/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i="1"/>
                        <m:t>×</m:t>
                      </m:r>
                      <m:f>
                        <m:fPr>
                          <m:ctrlPr>
                            <a:rPr lang="ru-RU" i="1"/>
                          </m:ctrlPr>
                        </m:fPr>
                        <m:num>
                          <m:r>
                            <a:rPr lang="en-US" i="1"/>
                            <m:t>𝜕</m:t>
                          </m:r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a:rPr lang="en-US" i="1"/>
                                <m:t>𝑝</m:t>
                              </m:r>
                            </m:e>
                            <m:sub>
                              <m:r>
                                <a:rPr lang="en-US" i="1"/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i="1"/>
                            <m:t>𝜕</m:t>
                          </m:r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a:rPr lang="en-US" i="1"/>
                                <m:t>𝑤</m:t>
                              </m:r>
                            </m:e>
                            <m:sub>
                              <m:r>
                                <a:rPr lang="en-US" i="1"/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779" y="3256588"/>
                <a:ext cx="1942746" cy="714363"/>
              </a:xfrm>
              <a:prstGeom prst="rect">
                <a:avLst/>
              </a:prstGeom>
              <a:blipFill rotWithShape="1">
                <a:blip r:embed="rId3"/>
                <a:stretch>
                  <a:fillRect b="-25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031320" y="4078014"/>
                <a:ext cx="2490618" cy="665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charset="0"/>
                            </a:rPr>
                            <m:t>∂</m:t>
                          </m:r>
                          <m:r>
                            <a:rPr lang="ru-RU" i="1">
                              <a:latin typeface="Cambria Math" charset="0"/>
                            </a:rPr>
                            <m:t>𝑃</m:t>
                          </m:r>
                        </m:num>
                        <m:den>
                          <m:r>
                            <a:rPr lang="ru-RU" i="0">
                              <a:latin typeface="Cambria Math" charset="0"/>
                            </a:rPr>
                            <m:t>∂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i="1">
                                  <a:latin typeface="Cambria Math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ru-RU" i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charset="0"/>
                            </a:rPr>
                            <m:t>∂</m:t>
                          </m:r>
                          <m:r>
                            <a:rPr lang="ru-RU" i="1">
                              <a:latin typeface="Cambria Math" charset="0"/>
                            </a:rPr>
                            <m:t>𝑃</m:t>
                          </m:r>
                        </m:num>
                        <m:den>
                          <m:r>
                            <a:rPr lang="ru-RU" i="0">
                              <a:latin typeface="Cambria Math" charset="0"/>
                            </a:rPr>
                            <m:t>∂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ru-RU" i="1">
                                  <a:latin typeface="Cambria Math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ru-RU" i="0">
                          <a:latin typeface="Cambria Math" charset="0"/>
                        </a:rPr>
                        <m:t>×</m:t>
                      </m:r>
                      <m:f>
                        <m:fPr>
                          <m:ctrlPr>
                            <a:rPr lang="ru-RU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charset="0"/>
                            </a:rPr>
                            <m:t>∂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ru-RU" i="1">
                                  <a:latin typeface="Cambria Math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ru-RU" i="0">
                              <a:latin typeface="Cambria Math" charset="0"/>
                            </a:rPr>
                            <m:t>∂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i="1">
                                  <a:latin typeface="Cambria Math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ru-RU" i="0">
                          <a:latin typeface="Cambria Math" charset="0"/>
                        </a:rPr>
                        <m:t>×</m:t>
                      </m:r>
                      <m:f>
                        <m:fPr>
                          <m:ctrlPr>
                            <a:rPr lang="ru-RU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charset="0"/>
                            </a:rPr>
                            <m:t>∂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i="1">
                                  <a:latin typeface="Cambria Math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ru-RU" i="0">
                              <a:latin typeface="Cambria Math" charset="0"/>
                            </a:rPr>
                            <m:t>∂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i="1">
                                  <a:latin typeface="Cambria Math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320" y="4078014"/>
                <a:ext cx="2490618" cy="6656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Стрелка вниз 18"/>
          <p:cNvSpPr/>
          <p:nvPr/>
        </p:nvSpPr>
        <p:spPr>
          <a:xfrm>
            <a:off x="4069460" y="3662762"/>
            <a:ext cx="414337" cy="3817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203158">
            <a:off x="3604669" y="4764789"/>
            <a:ext cx="227672" cy="59228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419665" y="5511758"/>
                <a:ext cx="10903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charset="0"/>
                            </a:rPr>
                            <m:t>𝑑</m:t>
                          </m:r>
                          <m:r>
                            <a:rPr lang="ru-RU" i="0">
                              <a:latin typeface="Cambria Math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ru-RU" i="1">
                                  <a:latin typeface="Cambria Math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665" y="5511758"/>
                <a:ext cx="1090362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95082" b="-1213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739170" y="5511758"/>
                <a:ext cx="14892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ru-RU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ru-RU" i="0">
                                  <a:latin typeface="Cambria Math" charset="0"/>
                                </a:rPr>
                                <m:t>(1− 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170" y="5511758"/>
                <a:ext cx="1489254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18033" r="-28571" b="-1852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Стрелка вниз 23"/>
          <p:cNvSpPr/>
          <p:nvPr/>
        </p:nvSpPr>
        <p:spPr>
          <a:xfrm>
            <a:off x="4369347" y="4789230"/>
            <a:ext cx="228899" cy="5889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20221639">
            <a:off x="5147952" y="4768800"/>
            <a:ext cx="207828" cy="59228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251866" y="5511758"/>
                <a:ext cx="5823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ru-RU" i="1">
                                  <a:latin typeface="Cambria Math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866" y="5511758"/>
                <a:ext cx="58233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Рой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3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The partial derivative of </a:t>
            </a:r>
            <a:r>
              <a:rPr lang="en-US" b="1" i="1" dirty="0">
                <a:latin typeface="Arial"/>
                <a:cs typeface="Arial"/>
              </a:rPr>
              <a:t>P</a:t>
            </a:r>
            <a:endParaRPr lang="ru-RU" b="1" dirty="0">
              <a:latin typeface="Arial"/>
              <a:cs typeface="Arial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1600200"/>
            <a:ext cx="6362700" cy="32639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5" y="4789394"/>
            <a:ext cx="5422900" cy="14351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Рой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2679542" y="3002429"/>
            <a:ext cx="1301114" cy="700087"/>
          </a:xfrm>
          <a:custGeom>
            <a:avLst/>
            <a:gdLst>
              <a:gd name="connsiteX0" fmla="*/ 58101 w 1301114"/>
              <a:gd name="connsiteY0" fmla="*/ 571500 h 700087"/>
              <a:gd name="connsiteX1" fmla="*/ 115251 w 1301114"/>
              <a:gd name="connsiteY1" fmla="*/ 585787 h 700087"/>
              <a:gd name="connsiteX2" fmla="*/ 158114 w 1301114"/>
              <a:gd name="connsiteY2" fmla="*/ 600075 h 700087"/>
              <a:gd name="connsiteX3" fmla="*/ 501014 w 1301114"/>
              <a:gd name="connsiteY3" fmla="*/ 628650 h 700087"/>
              <a:gd name="connsiteX4" fmla="*/ 643889 w 1301114"/>
              <a:gd name="connsiteY4" fmla="*/ 657225 h 700087"/>
              <a:gd name="connsiteX5" fmla="*/ 801051 w 1301114"/>
              <a:gd name="connsiteY5" fmla="*/ 700087 h 700087"/>
              <a:gd name="connsiteX6" fmla="*/ 1215389 w 1301114"/>
              <a:gd name="connsiteY6" fmla="*/ 685800 h 700087"/>
              <a:gd name="connsiteX7" fmla="*/ 1258251 w 1301114"/>
              <a:gd name="connsiteY7" fmla="*/ 671512 h 700087"/>
              <a:gd name="connsiteX8" fmla="*/ 1272539 w 1301114"/>
              <a:gd name="connsiteY8" fmla="*/ 628650 h 700087"/>
              <a:gd name="connsiteX9" fmla="*/ 1301114 w 1301114"/>
              <a:gd name="connsiteY9" fmla="*/ 585787 h 700087"/>
              <a:gd name="connsiteX10" fmla="*/ 1286826 w 1301114"/>
              <a:gd name="connsiteY10" fmla="*/ 357187 h 700087"/>
              <a:gd name="connsiteX11" fmla="*/ 1243964 w 1301114"/>
              <a:gd name="connsiteY11" fmla="*/ 271462 h 700087"/>
              <a:gd name="connsiteX12" fmla="*/ 1215389 w 1301114"/>
              <a:gd name="connsiteY12" fmla="*/ 185737 h 700087"/>
              <a:gd name="connsiteX13" fmla="*/ 1172526 w 1301114"/>
              <a:gd name="connsiteY13" fmla="*/ 100012 h 700087"/>
              <a:gd name="connsiteX14" fmla="*/ 1101089 w 1301114"/>
              <a:gd name="connsiteY14" fmla="*/ 28575 h 700087"/>
              <a:gd name="connsiteX15" fmla="*/ 1015364 w 1301114"/>
              <a:gd name="connsiteY15" fmla="*/ 0 h 700087"/>
              <a:gd name="connsiteX16" fmla="*/ 943926 w 1301114"/>
              <a:gd name="connsiteY16" fmla="*/ 14287 h 700087"/>
              <a:gd name="connsiteX17" fmla="*/ 858201 w 1301114"/>
              <a:gd name="connsiteY17" fmla="*/ 42862 h 700087"/>
              <a:gd name="connsiteX18" fmla="*/ 815339 w 1301114"/>
              <a:gd name="connsiteY18" fmla="*/ 57150 h 700087"/>
              <a:gd name="connsiteX19" fmla="*/ 672464 w 1301114"/>
              <a:gd name="connsiteY19" fmla="*/ 85725 h 700087"/>
              <a:gd name="connsiteX20" fmla="*/ 543876 w 1301114"/>
              <a:gd name="connsiteY20" fmla="*/ 71437 h 700087"/>
              <a:gd name="connsiteX21" fmla="*/ 443864 w 1301114"/>
              <a:gd name="connsiteY21" fmla="*/ 42862 h 700087"/>
              <a:gd name="connsiteX22" fmla="*/ 158114 w 1301114"/>
              <a:gd name="connsiteY22" fmla="*/ 57150 h 700087"/>
              <a:gd name="connsiteX23" fmla="*/ 72389 w 1301114"/>
              <a:gd name="connsiteY23" fmla="*/ 85725 h 700087"/>
              <a:gd name="connsiteX24" fmla="*/ 29526 w 1301114"/>
              <a:gd name="connsiteY24" fmla="*/ 171450 h 700087"/>
              <a:gd name="connsiteX25" fmla="*/ 15239 w 1301114"/>
              <a:gd name="connsiteY25" fmla="*/ 214312 h 700087"/>
              <a:gd name="connsiteX26" fmla="*/ 15239 w 1301114"/>
              <a:gd name="connsiteY26" fmla="*/ 557212 h 700087"/>
              <a:gd name="connsiteX27" fmla="*/ 58101 w 1301114"/>
              <a:gd name="connsiteY27" fmla="*/ 571500 h 70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01114" h="700087">
                <a:moveTo>
                  <a:pt x="58101" y="571500"/>
                </a:moveTo>
                <a:cubicBezTo>
                  <a:pt x="74770" y="576263"/>
                  <a:pt x="96370" y="580393"/>
                  <a:pt x="115251" y="585787"/>
                </a:cubicBezTo>
                <a:cubicBezTo>
                  <a:pt x="129732" y="589924"/>
                  <a:pt x="143157" y="598315"/>
                  <a:pt x="158114" y="600075"/>
                </a:cubicBezTo>
                <a:cubicBezTo>
                  <a:pt x="307931" y="617700"/>
                  <a:pt x="361760" y="607762"/>
                  <a:pt x="501014" y="628650"/>
                </a:cubicBezTo>
                <a:cubicBezTo>
                  <a:pt x="549045" y="635855"/>
                  <a:pt x="597813" y="641866"/>
                  <a:pt x="643889" y="657225"/>
                </a:cubicBezTo>
                <a:cubicBezTo>
                  <a:pt x="752652" y="693479"/>
                  <a:pt x="700078" y="679893"/>
                  <a:pt x="801051" y="700087"/>
                </a:cubicBezTo>
                <a:cubicBezTo>
                  <a:pt x="939164" y="695325"/>
                  <a:pt x="1077463" y="694420"/>
                  <a:pt x="1215389" y="685800"/>
                </a:cubicBezTo>
                <a:cubicBezTo>
                  <a:pt x="1230420" y="684861"/>
                  <a:pt x="1247602" y="682161"/>
                  <a:pt x="1258251" y="671512"/>
                </a:cubicBezTo>
                <a:cubicBezTo>
                  <a:pt x="1268900" y="660863"/>
                  <a:pt x="1265804" y="642120"/>
                  <a:pt x="1272539" y="628650"/>
                </a:cubicBezTo>
                <a:cubicBezTo>
                  <a:pt x="1280218" y="613291"/>
                  <a:pt x="1291589" y="600075"/>
                  <a:pt x="1301114" y="585787"/>
                </a:cubicBezTo>
                <a:cubicBezTo>
                  <a:pt x="1296351" y="509587"/>
                  <a:pt x="1294819" y="433116"/>
                  <a:pt x="1286826" y="357187"/>
                </a:cubicBezTo>
                <a:cubicBezTo>
                  <a:pt x="1281436" y="305979"/>
                  <a:pt x="1264557" y="317798"/>
                  <a:pt x="1243964" y="271462"/>
                </a:cubicBezTo>
                <a:cubicBezTo>
                  <a:pt x="1231731" y="243937"/>
                  <a:pt x="1232097" y="210799"/>
                  <a:pt x="1215389" y="185737"/>
                </a:cubicBezTo>
                <a:cubicBezTo>
                  <a:pt x="1133498" y="62902"/>
                  <a:pt x="1231679" y="218317"/>
                  <a:pt x="1172526" y="100012"/>
                </a:cubicBezTo>
                <a:cubicBezTo>
                  <a:pt x="1154837" y="64634"/>
                  <a:pt x="1137827" y="44903"/>
                  <a:pt x="1101089" y="28575"/>
                </a:cubicBezTo>
                <a:cubicBezTo>
                  <a:pt x="1073564" y="16342"/>
                  <a:pt x="1015364" y="0"/>
                  <a:pt x="1015364" y="0"/>
                </a:cubicBezTo>
                <a:cubicBezTo>
                  <a:pt x="991551" y="4762"/>
                  <a:pt x="967355" y="7897"/>
                  <a:pt x="943926" y="14287"/>
                </a:cubicBezTo>
                <a:cubicBezTo>
                  <a:pt x="914867" y="22212"/>
                  <a:pt x="886776" y="33337"/>
                  <a:pt x="858201" y="42862"/>
                </a:cubicBezTo>
                <a:cubicBezTo>
                  <a:pt x="843914" y="47625"/>
                  <a:pt x="830107" y="54196"/>
                  <a:pt x="815339" y="57150"/>
                </a:cubicBezTo>
                <a:lnTo>
                  <a:pt x="672464" y="85725"/>
                </a:lnTo>
                <a:cubicBezTo>
                  <a:pt x="629601" y="80962"/>
                  <a:pt x="586501" y="77995"/>
                  <a:pt x="543876" y="71437"/>
                </a:cubicBezTo>
                <a:cubicBezTo>
                  <a:pt x="510552" y="66310"/>
                  <a:pt x="475875" y="53533"/>
                  <a:pt x="443864" y="42862"/>
                </a:cubicBezTo>
                <a:cubicBezTo>
                  <a:pt x="348614" y="47625"/>
                  <a:pt x="252854" y="46218"/>
                  <a:pt x="158114" y="57150"/>
                </a:cubicBezTo>
                <a:cubicBezTo>
                  <a:pt x="128192" y="60603"/>
                  <a:pt x="72389" y="85725"/>
                  <a:pt x="72389" y="85725"/>
                </a:cubicBezTo>
                <a:cubicBezTo>
                  <a:pt x="36474" y="193466"/>
                  <a:pt x="84923" y="60656"/>
                  <a:pt x="29526" y="171450"/>
                </a:cubicBezTo>
                <a:cubicBezTo>
                  <a:pt x="22791" y="184920"/>
                  <a:pt x="20001" y="200025"/>
                  <a:pt x="15239" y="214312"/>
                </a:cubicBezTo>
                <a:cubicBezTo>
                  <a:pt x="6635" y="317554"/>
                  <a:pt x="-14259" y="453970"/>
                  <a:pt x="15239" y="557212"/>
                </a:cubicBezTo>
                <a:cubicBezTo>
                  <a:pt x="62064" y="721099"/>
                  <a:pt x="41432" y="566737"/>
                  <a:pt x="58101" y="571500"/>
                </a:cubicBez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Скругленная соединительная линия 24"/>
          <p:cNvCxnSpPr/>
          <p:nvPr/>
        </p:nvCxnSpPr>
        <p:spPr>
          <a:xfrm rot="16200000" flipH="1">
            <a:off x="2277983" y="1957932"/>
            <a:ext cx="579441" cy="223682"/>
          </a:xfrm>
          <a:prstGeom prst="curvedConnector3">
            <a:avLst>
              <a:gd name="adj1" fmla="val 68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/>
        </p:nvSpPr>
        <p:spPr>
          <a:xfrm>
            <a:off x="2028985" y="2309813"/>
            <a:ext cx="1301114" cy="700087"/>
          </a:xfrm>
          <a:custGeom>
            <a:avLst/>
            <a:gdLst>
              <a:gd name="connsiteX0" fmla="*/ 58101 w 1301114"/>
              <a:gd name="connsiteY0" fmla="*/ 571500 h 700087"/>
              <a:gd name="connsiteX1" fmla="*/ 115251 w 1301114"/>
              <a:gd name="connsiteY1" fmla="*/ 585787 h 700087"/>
              <a:gd name="connsiteX2" fmla="*/ 158114 w 1301114"/>
              <a:gd name="connsiteY2" fmla="*/ 600075 h 700087"/>
              <a:gd name="connsiteX3" fmla="*/ 501014 w 1301114"/>
              <a:gd name="connsiteY3" fmla="*/ 628650 h 700087"/>
              <a:gd name="connsiteX4" fmla="*/ 643889 w 1301114"/>
              <a:gd name="connsiteY4" fmla="*/ 657225 h 700087"/>
              <a:gd name="connsiteX5" fmla="*/ 801051 w 1301114"/>
              <a:gd name="connsiteY5" fmla="*/ 700087 h 700087"/>
              <a:gd name="connsiteX6" fmla="*/ 1215389 w 1301114"/>
              <a:gd name="connsiteY6" fmla="*/ 685800 h 700087"/>
              <a:gd name="connsiteX7" fmla="*/ 1258251 w 1301114"/>
              <a:gd name="connsiteY7" fmla="*/ 671512 h 700087"/>
              <a:gd name="connsiteX8" fmla="*/ 1272539 w 1301114"/>
              <a:gd name="connsiteY8" fmla="*/ 628650 h 700087"/>
              <a:gd name="connsiteX9" fmla="*/ 1301114 w 1301114"/>
              <a:gd name="connsiteY9" fmla="*/ 585787 h 700087"/>
              <a:gd name="connsiteX10" fmla="*/ 1286826 w 1301114"/>
              <a:gd name="connsiteY10" fmla="*/ 357187 h 700087"/>
              <a:gd name="connsiteX11" fmla="*/ 1243964 w 1301114"/>
              <a:gd name="connsiteY11" fmla="*/ 271462 h 700087"/>
              <a:gd name="connsiteX12" fmla="*/ 1215389 w 1301114"/>
              <a:gd name="connsiteY12" fmla="*/ 185737 h 700087"/>
              <a:gd name="connsiteX13" fmla="*/ 1172526 w 1301114"/>
              <a:gd name="connsiteY13" fmla="*/ 100012 h 700087"/>
              <a:gd name="connsiteX14" fmla="*/ 1101089 w 1301114"/>
              <a:gd name="connsiteY14" fmla="*/ 28575 h 700087"/>
              <a:gd name="connsiteX15" fmla="*/ 1015364 w 1301114"/>
              <a:gd name="connsiteY15" fmla="*/ 0 h 700087"/>
              <a:gd name="connsiteX16" fmla="*/ 943926 w 1301114"/>
              <a:gd name="connsiteY16" fmla="*/ 14287 h 700087"/>
              <a:gd name="connsiteX17" fmla="*/ 858201 w 1301114"/>
              <a:gd name="connsiteY17" fmla="*/ 42862 h 700087"/>
              <a:gd name="connsiteX18" fmla="*/ 815339 w 1301114"/>
              <a:gd name="connsiteY18" fmla="*/ 57150 h 700087"/>
              <a:gd name="connsiteX19" fmla="*/ 672464 w 1301114"/>
              <a:gd name="connsiteY19" fmla="*/ 85725 h 700087"/>
              <a:gd name="connsiteX20" fmla="*/ 543876 w 1301114"/>
              <a:gd name="connsiteY20" fmla="*/ 71437 h 700087"/>
              <a:gd name="connsiteX21" fmla="*/ 443864 w 1301114"/>
              <a:gd name="connsiteY21" fmla="*/ 42862 h 700087"/>
              <a:gd name="connsiteX22" fmla="*/ 158114 w 1301114"/>
              <a:gd name="connsiteY22" fmla="*/ 57150 h 700087"/>
              <a:gd name="connsiteX23" fmla="*/ 72389 w 1301114"/>
              <a:gd name="connsiteY23" fmla="*/ 85725 h 700087"/>
              <a:gd name="connsiteX24" fmla="*/ 29526 w 1301114"/>
              <a:gd name="connsiteY24" fmla="*/ 171450 h 700087"/>
              <a:gd name="connsiteX25" fmla="*/ 15239 w 1301114"/>
              <a:gd name="connsiteY25" fmla="*/ 214312 h 700087"/>
              <a:gd name="connsiteX26" fmla="*/ 15239 w 1301114"/>
              <a:gd name="connsiteY26" fmla="*/ 557212 h 700087"/>
              <a:gd name="connsiteX27" fmla="*/ 58101 w 1301114"/>
              <a:gd name="connsiteY27" fmla="*/ 571500 h 70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01114" h="700087">
                <a:moveTo>
                  <a:pt x="58101" y="571500"/>
                </a:moveTo>
                <a:cubicBezTo>
                  <a:pt x="74770" y="576263"/>
                  <a:pt x="96370" y="580393"/>
                  <a:pt x="115251" y="585787"/>
                </a:cubicBezTo>
                <a:cubicBezTo>
                  <a:pt x="129732" y="589924"/>
                  <a:pt x="143157" y="598315"/>
                  <a:pt x="158114" y="600075"/>
                </a:cubicBezTo>
                <a:cubicBezTo>
                  <a:pt x="307931" y="617700"/>
                  <a:pt x="361760" y="607762"/>
                  <a:pt x="501014" y="628650"/>
                </a:cubicBezTo>
                <a:cubicBezTo>
                  <a:pt x="549045" y="635855"/>
                  <a:pt x="597813" y="641866"/>
                  <a:pt x="643889" y="657225"/>
                </a:cubicBezTo>
                <a:cubicBezTo>
                  <a:pt x="752652" y="693479"/>
                  <a:pt x="700078" y="679893"/>
                  <a:pt x="801051" y="700087"/>
                </a:cubicBezTo>
                <a:cubicBezTo>
                  <a:pt x="939164" y="695325"/>
                  <a:pt x="1077463" y="694420"/>
                  <a:pt x="1215389" y="685800"/>
                </a:cubicBezTo>
                <a:cubicBezTo>
                  <a:pt x="1230420" y="684861"/>
                  <a:pt x="1247602" y="682161"/>
                  <a:pt x="1258251" y="671512"/>
                </a:cubicBezTo>
                <a:cubicBezTo>
                  <a:pt x="1268900" y="660863"/>
                  <a:pt x="1265804" y="642120"/>
                  <a:pt x="1272539" y="628650"/>
                </a:cubicBezTo>
                <a:cubicBezTo>
                  <a:pt x="1280218" y="613291"/>
                  <a:pt x="1291589" y="600075"/>
                  <a:pt x="1301114" y="585787"/>
                </a:cubicBezTo>
                <a:cubicBezTo>
                  <a:pt x="1296351" y="509587"/>
                  <a:pt x="1294819" y="433116"/>
                  <a:pt x="1286826" y="357187"/>
                </a:cubicBezTo>
                <a:cubicBezTo>
                  <a:pt x="1281436" y="305979"/>
                  <a:pt x="1264557" y="317798"/>
                  <a:pt x="1243964" y="271462"/>
                </a:cubicBezTo>
                <a:cubicBezTo>
                  <a:pt x="1231731" y="243937"/>
                  <a:pt x="1232097" y="210799"/>
                  <a:pt x="1215389" y="185737"/>
                </a:cubicBezTo>
                <a:cubicBezTo>
                  <a:pt x="1133498" y="62902"/>
                  <a:pt x="1231679" y="218317"/>
                  <a:pt x="1172526" y="100012"/>
                </a:cubicBezTo>
                <a:cubicBezTo>
                  <a:pt x="1154837" y="64634"/>
                  <a:pt x="1137827" y="44903"/>
                  <a:pt x="1101089" y="28575"/>
                </a:cubicBezTo>
                <a:cubicBezTo>
                  <a:pt x="1073564" y="16342"/>
                  <a:pt x="1015364" y="0"/>
                  <a:pt x="1015364" y="0"/>
                </a:cubicBezTo>
                <a:cubicBezTo>
                  <a:pt x="991551" y="4762"/>
                  <a:pt x="967355" y="7897"/>
                  <a:pt x="943926" y="14287"/>
                </a:cubicBezTo>
                <a:cubicBezTo>
                  <a:pt x="914867" y="22212"/>
                  <a:pt x="886776" y="33337"/>
                  <a:pt x="858201" y="42862"/>
                </a:cubicBezTo>
                <a:cubicBezTo>
                  <a:pt x="843914" y="47625"/>
                  <a:pt x="830107" y="54196"/>
                  <a:pt x="815339" y="57150"/>
                </a:cubicBezTo>
                <a:lnTo>
                  <a:pt x="672464" y="85725"/>
                </a:lnTo>
                <a:cubicBezTo>
                  <a:pt x="629601" y="80962"/>
                  <a:pt x="586501" y="77995"/>
                  <a:pt x="543876" y="71437"/>
                </a:cubicBezTo>
                <a:cubicBezTo>
                  <a:pt x="510552" y="66310"/>
                  <a:pt x="475875" y="53533"/>
                  <a:pt x="443864" y="42862"/>
                </a:cubicBezTo>
                <a:cubicBezTo>
                  <a:pt x="348614" y="47625"/>
                  <a:pt x="252854" y="46218"/>
                  <a:pt x="158114" y="57150"/>
                </a:cubicBezTo>
                <a:cubicBezTo>
                  <a:pt x="128192" y="60603"/>
                  <a:pt x="72389" y="85725"/>
                  <a:pt x="72389" y="85725"/>
                </a:cubicBezTo>
                <a:cubicBezTo>
                  <a:pt x="36474" y="193466"/>
                  <a:pt x="84923" y="60656"/>
                  <a:pt x="29526" y="171450"/>
                </a:cubicBezTo>
                <a:cubicBezTo>
                  <a:pt x="22791" y="184920"/>
                  <a:pt x="20001" y="200025"/>
                  <a:pt x="15239" y="214312"/>
                </a:cubicBezTo>
                <a:cubicBezTo>
                  <a:pt x="6635" y="317554"/>
                  <a:pt x="-14259" y="453970"/>
                  <a:pt x="15239" y="557212"/>
                </a:cubicBezTo>
                <a:cubicBezTo>
                  <a:pt x="62064" y="721099"/>
                  <a:pt x="41432" y="566737"/>
                  <a:pt x="58101" y="571500"/>
                </a:cubicBez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Скругленная соединительная линия 26"/>
          <p:cNvCxnSpPr/>
          <p:nvPr/>
        </p:nvCxnSpPr>
        <p:spPr>
          <a:xfrm rot="16200000" flipH="1">
            <a:off x="3002755" y="2609988"/>
            <a:ext cx="556421" cy="304005"/>
          </a:xfrm>
          <a:prstGeom prst="curvedConnector3">
            <a:avLst>
              <a:gd name="adj1" fmla="val -3730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Полилиния 27"/>
          <p:cNvSpPr/>
          <p:nvPr/>
        </p:nvSpPr>
        <p:spPr>
          <a:xfrm>
            <a:off x="3436142" y="3645366"/>
            <a:ext cx="1301114" cy="700087"/>
          </a:xfrm>
          <a:custGeom>
            <a:avLst/>
            <a:gdLst>
              <a:gd name="connsiteX0" fmla="*/ 58101 w 1301114"/>
              <a:gd name="connsiteY0" fmla="*/ 571500 h 700087"/>
              <a:gd name="connsiteX1" fmla="*/ 115251 w 1301114"/>
              <a:gd name="connsiteY1" fmla="*/ 585787 h 700087"/>
              <a:gd name="connsiteX2" fmla="*/ 158114 w 1301114"/>
              <a:gd name="connsiteY2" fmla="*/ 600075 h 700087"/>
              <a:gd name="connsiteX3" fmla="*/ 501014 w 1301114"/>
              <a:gd name="connsiteY3" fmla="*/ 628650 h 700087"/>
              <a:gd name="connsiteX4" fmla="*/ 643889 w 1301114"/>
              <a:gd name="connsiteY4" fmla="*/ 657225 h 700087"/>
              <a:gd name="connsiteX5" fmla="*/ 801051 w 1301114"/>
              <a:gd name="connsiteY5" fmla="*/ 700087 h 700087"/>
              <a:gd name="connsiteX6" fmla="*/ 1215389 w 1301114"/>
              <a:gd name="connsiteY6" fmla="*/ 685800 h 700087"/>
              <a:gd name="connsiteX7" fmla="*/ 1258251 w 1301114"/>
              <a:gd name="connsiteY7" fmla="*/ 671512 h 700087"/>
              <a:gd name="connsiteX8" fmla="*/ 1272539 w 1301114"/>
              <a:gd name="connsiteY8" fmla="*/ 628650 h 700087"/>
              <a:gd name="connsiteX9" fmla="*/ 1301114 w 1301114"/>
              <a:gd name="connsiteY9" fmla="*/ 585787 h 700087"/>
              <a:gd name="connsiteX10" fmla="*/ 1286826 w 1301114"/>
              <a:gd name="connsiteY10" fmla="*/ 357187 h 700087"/>
              <a:gd name="connsiteX11" fmla="*/ 1243964 w 1301114"/>
              <a:gd name="connsiteY11" fmla="*/ 271462 h 700087"/>
              <a:gd name="connsiteX12" fmla="*/ 1215389 w 1301114"/>
              <a:gd name="connsiteY12" fmla="*/ 185737 h 700087"/>
              <a:gd name="connsiteX13" fmla="*/ 1172526 w 1301114"/>
              <a:gd name="connsiteY13" fmla="*/ 100012 h 700087"/>
              <a:gd name="connsiteX14" fmla="*/ 1101089 w 1301114"/>
              <a:gd name="connsiteY14" fmla="*/ 28575 h 700087"/>
              <a:gd name="connsiteX15" fmla="*/ 1015364 w 1301114"/>
              <a:gd name="connsiteY15" fmla="*/ 0 h 700087"/>
              <a:gd name="connsiteX16" fmla="*/ 943926 w 1301114"/>
              <a:gd name="connsiteY16" fmla="*/ 14287 h 700087"/>
              <a:gd name="connsiteX17" fmla="*/ 858201 w 1301114"/>
              <a:gd name="connsiteY17" fmla="*/ 42862 h 700087"/>
              <a:gd name="connsiteX18" fmla="*/ 815339 w 1301114"/>
              <a:gd name="connsiteY18" fmla="*/ 57150 h 700087"/>
              <a:gd name="connsiteX19" fmla="*/ 672464 w 1301114"/>
              <a:gd name="connsiteY19" fmla="*/ 85725 h 700087"/>
              <a:gd name="connsiteX20" fmla="*/ 543876 w 1301114"/>
              <a:gd name="connsiteY20" fmla="*/ 71437 h 700087"/>
              <a:gd name="connsiteX21" fmla="*/ 443864 w 1301114"/>
              <a:gd name="connsiteY21" fmla="*/ 42862 h 700087"/>
              <a:gd name="connsiteX22" fmla="*/ 158114 w 1301114"/>
              <a:gd name="connsiteY22" fmla="*/ 57150 h 700087"/>
              <a:gd name="connsiteX23" fmla="*/ 72389 w 1301114"/>
              <a:gd name="connsiteY23" fmla="*/ 85725 h 700087"/>
              <a:gd name="connsiteX24" fmla="*/ 29526 w 1301114"/>
              <a:gd name="connsiteY24" fmla="*/ 171450 h 700087"/>
              <a:gd name="connsiteX25" fmla="*/ 15239 w 1301114"/>
              <a:gd name="connsiteY25" fmla="*/ 214312 h 700087"/>
              <a:gd name="connsiteX26" fmla="*/ 15239 w 1301114"/>
              <a:gd name="connsiteY26" fmla="*/ 557212 h 700087"/>
              <a:gd name="connsiteX27" fmla="*/ 58101 w 1301114"/>
              <a:gd name="connsiteY27" fmla="*/ 571500 h 70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01114" h="700087">
                <a:moveTo>
                  <a:pt x="58101" y="571500"/>
                </a:moveTo>
                <a:cubicBezTo>
                  <a:pt x="74770" y="576263"/>
                  <a:pt x="96370" y="580393"/>
                  <a:pt x="115251" y="585787"/>
                </a:cubicBezTo>
                <a:cubicBezTo>
                  <a:pt x="129732" y="589924"/>
                  <a:pt x="143157" y="598315"/>
                  <a:pt x="158114" y="600075"/>
                </a:cubicBezTo>
                <a:cubicBezTo>
                  <a:pt x="307931" y="617700"/>
                  <a:pt x="361760" y="607762"/>
                  <a:pt x="501014" y="628650"/>
                </a:cubicBezTo>
                <a:cubicBezTo>
                  <a:pt x="549045" y="635855"/>
                  <a:pt x="597813" y="641866"/>
                  <a:pt x="643889" y="657225"/>
                </a:cubicBezTo>
                <a:cubicBezTo>
                  <a:pt x="752652" y="693479"/>
                  <a:pt x="700078" y="679893"/>
                  <a:pt x="801051" y="700087"/>
                </a:cubicBezTo>
                <a:cubicBezTo>
                  <a:pt x="939164" y="695325"/>
                  <a:pt x="1077463" y="694420"/>
                  <a:pt x="1215389" y="685800"/>
                </a:cubicBezTo>
                <a:cubicBezTo>
                  <a:pt x="1230420" y="684861"/>
                  <a:pt x="1247602" y="682161"/>
                  <a:pt x="1258251" y="671512"/>
                </a:cubicBezTo>
                <a:cubicBezTo>
                  <a:pt x="1268900" y="660863"/>
                  <a:pt x="1265804" y="642120"/>
                  <a:pt x="1272539" y="628650"/>
                </a:cubicBezTo>
                <a:cubicBezTo>
                  <a:pt x="1280218" y="613291"/>
                  <a:pt x="1291589" y="600075"/>
                  <a:pt x="1301114" y="585787"/>
                </a:cubicBezTo>
                <a:cubicBezTo>
                  <a:pt x="1296351" y="509587"/>
                  <a:pt x="1294819" y="433116"/>
                  <a:pt x="1286826" y="357187"/>
                </a:cubicBezTo>
                <a:cubicBezTo>
                  <a:pt x="1281436" y="305979"/>
                  <a:pt x="1264557" y="317798"/>
                  <a:pt x="1243964" y="271462"/>
                </a:cubicBezTo>
                <a:cubicBezTo>
                  <a:pt x="1231731" y="243937"/>
                  <a:pt x="1232097" y="210799"/>
                  <a:pt x="1215389" y="185737"/>
                </a:cubicBezTo>
                <a:cubicBezTo>
                  <a:pt x="1133498" y="62902"/>
                  <a:pt x="1231679" y="218317"/>
                  <a:pt x="1172526" y="100012"/>
                </a:cubicBezTo>
                <a:cubicBezTo>
                  <a:pt x="1154837" y="64634"/>
                  <a:pt x="1137827" y="44903"/>
                  <a:pt x="1101089" y="28575"/>
                </a:cubicBezTo>
                <a:cubicBezTo>
                  <a:pt x="1073564" y="16342"/>
                  <a:pt x="1015364" y="0"/>
                  <a:pt x="1015364" y="0"/>
                </a:cubicBezTo>
                <a:cubicBezTo>
                  <a:pt x="991551" y="4762"/>
                  <a:pt x="967355" y="7897"/>
                  <a:pt x="943926" y="14287"/>
                </a:cubicBezTo>
                <a:cubicBezTo>
                  <a:pt x="914867" y="22212"/>
                  <a:pt x="886776" y="33337"/>
                  <a:pt x="858201" y="42862"/>
                </a:cubicBezTo>
                <a:cubicBezTo>
                  <a:pt x="843914" y="47625"/>
                  <a:pt x="830107" y="54196"/>
                  <a:pt x="815339" y="57150"/>
                </a:cubicBezTo>
                <a:lnTo>
                  <a:pt x="672464" y="85725"/>
                </a:lnTo>
                <a:cubicBezTo>
                  <a:pt x="629601" y="80962"/>
                  <a:pt x="586501" y="77995"/>
                  <a:pt x="543876" y="71437"/>
                </a:cubicBezTo>
                <a:cubicBezTo>
                  <a:pt x="510552" y="66310"/>
                  <a:pt x="475875" y="53533"/>
                  <a:pt x="443864" y="42862"/>
                </a:cubicBezTo>
                <a:cubicBezTo>
                  <a:pt x="348614" y="47625"/>
                  <a:pt x="252854" y="46218"/>
                  <a:pt x="158114" y="57150"/>
                </a:cubicBezTo>
                <a:cubicBezTo>
                  <a:pt x="128192" y="60603"/>
                  <a:pt x="72389" y="85725"/>
                  <a:pt x="72389" y="85725"/>
                </a:cubicBezTo>
                <a:cubicBezTo>
                  <a:pt x="36474" y="193466"/>
                  <a:pt x="84923" y="60656"/>
                  <a:pt x="29526" y="171450"/>
                </a:cubicBezTo>
                <a:cubicBezTo>
                  <a:pt x="22791" y="184920"/>
                  <a:pt x="20001" y="200025"/>
                  <a:pt x="15239" y="214312"/>
                </a:cubicBezTo>
                <a:cubicBezTo>
                  <a:pt x="6635" y="317554"/>
                  <a:pt x="-14259" y="453970"/>
                  <a:pt x="15239" y="557212"/>
                </a:cubicBezTo>
                <a:cubicBezTo>
                  <a:pt x="62064" y="721099"/>
                  <a:pt x="41432" y="566737"/>
                  <a:pt x="58101" y="571500"/>
                </a:cubicBez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Скругленная соединительная линия 28"/>
          <p:cNvCxnSpPr>
            <a:endCxn id="28" idx="19"/>
          </p:cNvCxnSpPr>
          <p:nvPr/>
        </p:nvCxnSpPr>
        <p:spPr>
          <a:xfrm rot="16200000" flipH="1">
            <a:off x="3645211" y="3267696"/>
            <a:ext cx="604372" cy="322418"/>
          </a:xfrm>
          <a:prstGeom prst="curvedConnector4">
            <a:avLst>
              <a:gd name="adj1" fmla="val -16193"/>
              <a:gd name="adj2" fmla="val 10886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Полилиния 56"/>
          <p:cNvSpPr/>
          <p:nvPr/>
        </p:nvSpPr>
        <p:spPr>
          <a:xfrm>
            <a:off x="1393572" y="4913782"/>
            <a:ext cx="2133214" cy="567529"/>
          </a:xfrm>
          <a:custGeom>
            <a:avLst/>
            <a:gdLst>
              <a:gd name="connsiteX0" fmla="*/ 172636 w 2133214"/>
              <a:gd name="connsiteY0" fmla="*/ 471487 h 514350"/>
              <a:gd name="connsiteX1" fmla="*/ 129774 w 2133214"/>
              <a:gd name="connsiteY1" fmla="*/ 414337 h 514350"/>
              <a:gd name="connsiteX2" fmla="*/ 86911 w 2133214"/>
              <a:gd name="connsiteY2" fmla="*/ 371475 h 514350"/>
              <a:gd name="connsiteX3" fmla="*/ 29761 w 2133214"/>
              <a:gd name="connsiteY3" fmla="*/ 285750 h 514350"/>
              <a:gd name="connsiteX4" fmla="*/ 15474 w 2133214"/>
              <a:gd name="connsiteY4" fmla="*/ 114300 h 514350"/>
              <a:gd name="connsiteX5" fmla="*/ 44049 w 2133214"/>
              <a:gd name="connsiteY5" fmla="*/ 71437 h 514350"/>
              <a:gd name="connsiteX6" fmla="*/ 186924 w 2133214"/>
              <a:gd name="connsiteY6" fmla="*/ 57150 h 514350"/>
              <a:gd name="connsiteX7" fmla="*/ 244074 w 2133214"/>
              <a:gd name="connsiteY7" fmla="*/ 42862 h 514350"/>
              <a:gd name="connsiteX8" fmla="*/ 315511 w 2133214"/>
              <a:gd name="connsiteY8" fmla="*/ 28575 h 514350"/>
              <a:gd name="connsiteX9" fmla="*/ 401236 w 2133214"/>
              <a:gd name="connsiteY9" fmla="*/ 0 h 514350"/>
              <a:gd name="connsiteX10" fmla="*/ 544111 w 2133214"/>
              <a:gd name="connsiteY10" fmla="*/ 14287 h 514350"/>
              <a:gd name="connsiteX11" fmla="*/ 586974 w 2133214"/>
              <a:gd name="connsiteY11" fmla="*/ 28575 h 514350"/>
              <a:gd name="connsiteX12" fmla="*/ 1015599 w 2133214"/>
              <a:gd name="connsiteY12" fmla="*/ 42862 h 514350"/>
              <a:gd name="connsiteX13" fmla="*/ 1458511 w 2133214"/>
              <a:gd name="connsiteY13" fmla="*/ 71437 h 514350"/>
              <a:gd name="connsiteX14" fmla="*/ 1515661 w 2133214"/>
              <a:gd name="connsiteY14" fmla="*/ 85725 h 514350"/>
              <a:gd name="connsiteX15" fmla="*/ 1687111 w 2133214"/>
              <a:gd name="connsiteY15" fmla="*/ 100012 h 514350"/>
              <a:gd name="connsiteX16" fmla="*/ 2101449 w 2133214"/>
              <a:gd name="connsiteY16" fmla="*/ 114300 h 514350"/>
              <a:gd name="connsiteX17" fmla="*/ 2115736 w 2133214"/>
              <a:gd name="connsiteY17" fmla="*/ 285750 h 514350"/>
              <a:gd name="connsiteX18" fmla="*/ 2030011 w 2133214"/>
              <a:gd name="connsiteY18" fmla="*/ 342900 h 514350"/>
              <a:gd name="connsiteX19" fmla="*/ 2015724 w 2133214"/>
              <a:gd name="connsiteY19" fmla="*/ 385762 h 514350"/>
              <a:gd name="connsiteX20" fmla="*/ 1987149 w 2133214"/>
              <a:gd name="connsiteY20" fmla="*/ 428625 h 514350"/>
              <a:gd name="connsiteX21" fmla="*/ 1758549 w 2133214"/>
              <a:gd name="connsiteY21" fmla="*/ 471487 h 514350"/>
              <a:gd name="connsiteX22" fmla="*/ 1629961 w 2133214"/>
              <a:gd name="connsiteY22" fmla="*/ 485775 h 514350"/>
              <a:gd name="connsiteX23" fmla="*/ 1558524 w 2133214"/>
              <a:gd name="connsiteY23" fmla="*/ 500062 h 514350"/>
              <a:gd name="connsiteX24" fmla="*/ 1472799 w 2133214"/>
              <a:gd name="connsiteY24" fmla="*/ 514350 h 514350"/>
              <a:gd name="connsiteX25" fmla="*/ 958449 w 2133214"/>
              <a:gd name="connsiteY25" fmla="*/ 500062 h 514350"/>
              <a:gd name="connsiteX26" fmla="*/ 801286 w 2133214"/>
              <a:gd name="connsiteY26" fmla="*/ 485775 h 514350"/>
              <a:gd name="connsiteX27" fmla="*/ 315511 w 2133214"/>
              <a:gd name="connsiteY27" fmla="*/ 471487 h 514350"/>
              <a:gd name="connsiteX28" fmla="*/ 244074 w 2133214"/>
              <a:gd name="connsiteY28" fmla="*/ 457200 h 514350"/>
              <a:gd name="connsiteX29" fmla="*/ 186924 w 2133214"/>
              <a:gd name="connsiteY29" fmla="*/ 442912 h 514350"/>
              <a:gd name="connsiteX30" fmla="*/ 172636 w 2133214"/>
              <a:gd name="connsiteY30" fmla="*/ 471487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33214" h="514350">
                <a:moveTo>
                  <a:pt x="172636" y="471487"/>
                </a:moveTo>
                <a:cubicBezTo>
                  <a:pt x="163111" y="466724"/>
                  <a:pt x="145271" y="432417"/>
                  <a:pt x="129774" y="414337"/>
                </a:cubicBezTo>
                <a:cubicBezTo>
                  <a:pt x="116624" y="398996"/>
                  <a:pt x="99316" y="387424"/>
                  <a:pt x="86911" y="371475"/>
                </a:cubicBezTo>
                <a:cubicBezTo>
                  <a:pt x="65826" y="344366"/>
                  <a:pt x="29761" y="285750"/>
                  <a:pt x="29761" y="285750"/>
                </a:cubicBezTo>
                <a:cubicBezTo>
                  <a:pt x="2027" y="202548"/>
                  <a:pt x="-13385" y="200878"/>
                  <a:pt x="15474" y="114300"/>
                </a:cubicBezTo>
                <a:cubicBezTo>
                  <a:pt x="20904" y="98010"/>
                  <a:pt x="27759" y="76867"/>
                  <a:pt x="44049" y="71437"/>
                </a:cubicBezTo>
                <a:cubicBezTo>
                  <a:pt x="89455" y="56302"/>
                  <a:pt x="139299" y="61912"/>
                  <a:pt x="186924" y="57150"/>
                </a:cubicBezTo>
                <a:cubicBezTo>
                  <a:pt x="205974" y="52387"/>
                  <a:pt x="224905" y="47122"/>
                  <a:pt x="244074" y="42862"/>
                </a:cubicBezTo>
                <a:cubicBezTo>
                  <a:pt x="267780" y="37594"/>
                  <a:pt x="292083" y="34964"/>
                  <a:pt x="315511" y="28575"/>
                </a:cubicBezTo>
                <a:cubicBezTo>
                  <a:pt x="344570" y="20650"/>
                  <a:pt x="401236" y="0"/>
                  <a:pt x="401236" y="0"/>
                </a:cubicBezTo>
                <a:cubicBezTo>
                  <a:pt x="448861" y="4762"/>
                  <a:pt x="496805" y="7009"/>
                  <a:pt x="544111" y="14287"/>
                </a:cubicBezTo>
                <a:cubicBezTo>
                  <a:pt x="558996" y="16577"/>
                  <a:pt x="571941" y="27664"/>
                  <a:pt x="586974" y="28575"/>
                </a:cubicBezTo>
                <a:cubicBezTo>
                  <a:pt x="729667" y="37223"/>
                  <a:pt x="872724" y="38100"/>
                  <a:pt x="1015599" y="42862"/>
                </a:cubicBezTo>
                <a:cubicBezTo>
                  <a:pt x="1275044" y="79927"/>
                  <a:pt x="925075" y="33334"/>
                  <a:pt x="1458511" y="71437"/>
                </a:cubicBezTo>
                <a:cubicBezTo>
                  <a:pt x="1478097" y="72836"/>
                  <a:pt x="1496176" y="83289"/>
                  <a:pt x="1515661" y="85725"/>
                </a:cubicBezTo>
                <a:cubicBezTo>
                  <a:pt x="1572566" y="92838"/>
                  <a:pt x="1629831" y="97218"/>
                  <a:pt x="1687111" y="100012"/>
                </a:cubicBezTo>
                <a:cubicBezTo>
                  <a:pt x="1825142" y="106745"/>
                  <a:pt x="1963336" y="109537"/>
                  <a:pt x="2101449" y="114300"/>
                </a:cubicBezTo>
                <a:cubicBezTo>
                  <a:pt x="2118536" y="165560"/>
                  <a:pt x="2154836" y="229893"/>
                  <a:pt x="2115736" y="285750"/>
                </a:cubicBezTo>
                <a:cubicBezTo>
                  <a:pt x="2096042" y="313885"/>
                  <a:pt x="2030011" y="342900"/>
                  <a:pt x="2030011" y="342900"/>
                </a:cubicBezTo>
                <a:cubicBezTo>
                  <a:pt x="2025249" y="357187"/>
                  <a:pt x="2022459" y="372292"/>
                  <a:pt x="2015724" y="385762"/>
                </a:cubicBezTo>
                <a:cubicBezTo>
                  <a:pt x="2008045" y="401121"/>
                  <a:pt x="1999291" y="416483"/>
                  <a:pt x="1987149" y="428625"/>
                </a:cubicBezTo>
                <a:cubicBezTo>
                  <a:pt x="1926418" y="489356"/>
                  <a:pt x="1839186" y="464156"/>
                  <a:pt x="1758549" y="471487"/>
                </a:cubicBezTo>
                <a:cubicBezTo>
                  <a:pt x="1715600" y="475391"/>
                  <a:pt x="1672654" y="479676"/>
                  <a:pt x="1629961" y="485775"/>
                </a:cubicBezTo>
                <a:cubicBezTo>
                  <a:pt x="1605921" y="489209"/>
                  <a:pt x="1582416" y="495718"/>
                  <a:pt x="1558524" y="500062"/>
                </a:cubicBezTo>
                <a:cubicBezTo>
                  <a:pt x="1530022" y="505244"/>
                  <a:pt x="1501374" y="509587"/>
                  <a:pt x="1472799" y="514350"/>
                </a:cubicBezTo>
                <a:lnTo>
                  <a:pt x="958449" y="500062"/>
                </a:lnTo>
                <a:cubicBezTo>
                  <a:pt x="905893" y="497826"/>
                  <a:pt x="853838" y="488111"/>
                  <a:pt x="801286" y="485775"/>
                </a:cubicBezTo>
                <a:cubicBezTo>
                  <a:pt x="639451" y="478582"/>
                  <a:pt x="477436" y="476250"/>
                  <a:pt x="315511" y="471487"/>
                </a:cubicBezTo>
                <a:cubicBezTo>
                  <a:pt x="291699" y="466725"/>
                  <a:pt x="267780" y="462468"/>
                  <a:pt x="244074" y="457200"/>
                </a:cubicBezTo>
                <a:cubicBezTo>
                  <a:pt x="224905" y="452940"/>
                  <a:pt x="206363" y="445689"/>
                  <a:pt x="186924" y="442912"/>
                </a:cubicBezTo>
                <a:cubicBezTo>
                  <a:pt x="172780" y="440891"/>
                  <a:pt x="182161" y="476250"/>
                  <a:pt x="172636" y="471487"/>
                </a:cubicBez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1393572" y="5587391"/>
            <a:ext cx="2196558" cy="567530"/>
          </a:xfrm>
          <a:custGeom>
            <a:avLst/>
            <a:gdLst>
              <a:gd name="connsiteX0" fmla="*/ 172636 w 2133214"/>
              <a:gd name="connsiteY0" fmla="*/ 471487 h 514350"/>
              <a:gd name="connsiteX1" fmla="*/ 129774 w 2133214"/>
              <a:gd name="connsiteY1" fmla="*/ 414337 h 514350"/>
              <a:gd name="connsiteX2" fmla="*/ 86911 w 2133214"/>
              <a:gd name="connsiteY2" fmla="*/ 371475 h 514350"/>
              <a:gd name="connsiteX3" fmla="*/ 29761 w 2133214"/>
              <a:gd name="connsiteY3" fmla="*/ 285750 h 514350"/>
              <a:gd name="connsiteX4" fmla="*/ 15474 w 2133214"/>
              <a:gd name="connsiteY4" fmla="*/ 114300 h 514350"/>
              <a:gd name="connsiteX5" fmla="*/ 44049 w 2133214"/>
              <a:gd name="connsiteY5" fmla="*/ 71437 h 514350"/>
              <a:gd name="connsiteX6" fmla="*/ 186924 w 2133214"/>
              <a:gd name="connsiteY6" fmla="*/ 57150 h 514350"/>
              <a:gd name="connsiteX7" fmla="*/ 244074 w 2133214"/>
              <a:gd name="connsiteY7" fmla="*/ 42862 h 514350"/>
              <a:gd name="connsiteX8" fmla="*/ 315511 w 2133214"/>
              <a:gd name="connsiteY8" fmla="*/ 28575 h 514350"/>
              <a:gd name="connsiteX9" fmla="*/ 401236 w 2133214"/>
              <a:gd name="connsiteY9" fmla="*/ 0 h 514350"/>
              <a:gd name="connsiteX10" fmla="*/ 544111 w 2133214"/>
              <a:gd name="connsiteY10" fmla="*/ 14287 h 514350"/>
              <a:gd name="connsiteX11" fmla="*/ 586974 w 2133214"/>
              <a:gd name="connsiteY11" fmla="*/ 28575 h 514350"/>
              <a:gd name="connsiteX12" fmla="*/ 1015599 w 2133214"/>
              <a:gd name="connsiteY12" fmla="*/ 42862 h 514350"/>
              <a:gd name="connsiteX13" fmla="*/ 1458511 w 2133214"/>
              <a:gd name="connsiteY13" fmla="*/ 71437 h 514350"/>
              <a:gd name="connsiteX14" fmla="*/ 1515661 w 2133214"/>
              <a:gd name="connsiteY14" fmla="*/ 85725 h 514350"/>
              <a:gd name="connsiteX15" fmla="*/ 1687111 w 2133214"/>
              <a:gd name="connsiteY15" fmla="*/ 100012 h 514350"/>
              <a:gd name="connsiteX16" fmla="*/ 2101449 w 2133214"/>
              <a:gd name="connsiteY16" fmla="*/ 114300 h 514350"/>
              <a:gd name="connsiteX17" fmla="*/ 2115736 w 2133214"/>
              <a:gd name="connsiteY17" fmla="*/ 285750 h 514350"/>
              <a:gd name="connsiteX18" fmla="*/ 2030011 w 2133214"/>
              <a:gd name="connsiteY18" fmla="*/ 342900 h 514350"/>
              <a:gd name="connsiteX19" fmla="*/ 2015724 w 2133214"/>
              <a:gd name="connsiteY19" fmla="*/ 385762 h 514350"/>
              <a:gd name="connsiteX20" fmla="*/ 1987149 w 2133214"/>
              <a:gd name="connsiteY20" fmla="*/ 428625 h 514350"/>
              <a:gd name="connsiteX21" fmla="*/ 1758549 w 2133214"/>
              <a:gd name="connsiteY21" fmla="*/ 471487 h 514350"/>
              <a:gd name="connsiteX22" fmla="*/ 1629961 w 2133214"/>
              <a:gd name="connsiteY22" fmla="*/ 485775 h 514350"/>
              <a:gd name="connsiteX23" fmla="*/ 1558524 w 2133214"/>
              <a:gd name="connsiteY23" fmla="*/ 500062 h 514350"/>
              <a:gd name="connsiteX24" fmla="*/ 1472799 w 2133214"/>
              <a:gd name="connsiteY24" fmla="*/ 514350 h 514350"/>
              <a:gd name="connsiteX25" fmla="*/ 958449 w 2133214"/>
              <a:gd name="connsiteY25" fmla="*/ 500062 h 514350"/>
              <a:gd name="connsiteX26" fmla="*/ 801286 w 2133214"/>
              <a:gd name="connsiteY26" fmla="*/ 485775 h 514350"/>
              <a:gd name="connsiteX27" fmla="*/ 315511 w 2133214"/>
              <a:gd name="connsiteY27" fmla="*/ 471487 h 514350"/>
              <a:gd name="connsiteX28" fmla="*/ 244074 w 2133214"/>
              <a:gd name="connsiteY28" fmla="*/ 457200 h 514350"/>
              <a:gd name="connsiteX29" fmla="*/ 186924 w 2133214"/>
              <a:gd name="connsiteY29" fmla="*/ 442912 h 514350"/>
              <a:gd name="connsiteX30" fmla="*/ 172636 w 2133214"/>
              <a:gd name="connsiteY30" fmla="*/ 471487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33214" h="514350">
                <a:moveTo>
                  <a:pt x="172636" y="471487"/>
                </a:moveTo>
                <a:cubicBezTo>
                  <a:pt x="163111" y="466724"/>
                  <a:pt x="145271" y="432417"/>
                  <a:pt x="129774" y="414337"/>
                </a:cubicBezTo>
                <a:cubicBezTo>
                  <a:pt x="116624" y="398996"/>
                  <a:pt x="99316" y="387424"/>
                  <a:pt x="86911" y="371475"/>
                </a:cubicBezTo>
                <a:cubicBezTo>
                  <a:pt x="65826" y="344366"/>
                  <a:pt x="29761" y="285750"/>
                  <a:pt x="29761" y="285750"/>
                </a:cubicBezTo>
                <a:cubicBezTo>
                  <a:pt x="2027" y="202548"/>
                  <a:pt x="-13385" y="200878"/>
                  <a:pt x="15474" y="114300"/>
                </a:cubicBezTo>
                <a:cubicBezTo>
                  <a:pt x="20904" y="98010"/>
                  <a:pt x="27759" y="76867"/>
                  <a:pt x="44049" y="71437"/>
                </a:cubicBezTo>
                <a:cubicBezTo>
                  <a:pt x="89455" y="56302"/>
                  <a:pt x="139299" y="61912"/>
                  <a:pt x="186924" y="57150"/>
                </a:cubicBezTo>
                <a:cubicBezTo>
                  <a:pt x="205974" y="52387"/>
                  <a:pt x="224905" y="47122"/>
                  <a:pt x="244074" y="42862"/>
                </a:cubicBezTo>
                <a:cubicBezTo>
                  <a:pt x="267780" y="37594"/>
                  <a:pt x="292083" y="34964"/>
                  <a:pt x="315511" y="28575"/>
                </a:cubicBezTo>
                <a:cubicBezTo>
                  <a:pt x="344570" y="20650"/>
                  <a:pt x="401236" y="0"/>
                  <a:pt x="401236" y="0"/>
                </a:cubicBezTo>
                <a:cubicBezTo>
                  <a:pt x="448861" y="4762"/>
                  <a:pt x="496805" y="7009"/>
                  <a:pt x="544111" y="14287"/>
                </a:cubicBezTo>
                <a:cubicBezTo>
                  <a:pt x="558996" y="16577"/>
                  <a:pt x="571941" y="27664"/>
                  <a:pt x="586974" y="28575"/>
                </a:cubicBezTo>
                <a:cubicBezTo>
                  <a:pt x="729667" y="37223"/>
                  <a:pt x="872724" y="38100"/>
                  <a:pt x="1015599" y="42862"/>
                </a:cubicBezTo>
                <a:cubicBezTo>
                  <a:pt x="1275044" y="79927"/>
                  <a:pt x="925075" y="33334"/>
                  <a:pt x="1458511" y="71437"/>
                </a:cubicBezTo>
                <a:cubicBezTo>
                  <a:pt x="1478097" y="72836"/>
                  <a:pt x="1496176" y="83289"/>
                  <a:pt x="1515661" y="85725"/>
                </a:cubicBezTo>
                <a:cubicBezTo>
                  <a:pt x="1572566" y="92838"/>
                  <a:pt x="1629831" y="97218"/>
                  <a:pt x="1687111" y="100012"/>
                </a:cubicBezTo>
                <a:cubicBezTo>
                  <a:pt x="1825142" y="106745"/>
                  <a:pt x="1963336" y="109537"/>
                  <a:pt x="2101449" y="114300"/>
                </a:cubicBezTo>
                <a:cubicBezTo>
                  <a:pt x="2118536" y="165560"/>
                  <a:pt x="2154836" y="229893"/>
                  <a:pt x="2115736" y="285750"/>
                </a:cubicBezTo>
                <a:cubicBezTo>
                  <a:pt x="2096042" y="313885"/>
                  <a:pt x="2030011" y="342900"/>
                  <a:pt x="2030011" y="342900"/>
                </a:cubicBezTo>
                <a:cubicBezTo>
                  <a:pt x="2025249" y="357187"/>
                  <a:pt x="2022459" y="372292"/>
                  <a:pt x="2015724" y="385762"/>
                </a:cubicBezTo>
                <a:cubicBezTo>
                  <a:pt x="2008045" y="401121"/>
                  <a:pt x="1999291" y="416483"/>
                  <a:pt x="1987149" y="428625"/>
                </a:cubicBezTo>
                <a:cubicBezTo>
                  <a:pt x="1926418" y="489356"/>
                  <a:pt x="1839186" y="464156"/>
                  <a:pt x="1758549" y="471487"/>
                </a:cubicBezTo>
                <a:cubicBezTo>
                  <a:pt x="1715600" y="475391"/>
                  <a:pt x="1672654" y="479676"/>
                  <a:pt x="1629961" y="485775"/>
                </a:cubicBezTo>
                <a:cubicBezTo>
                  <a:pt x="1605921" y="489209"/>
                  <a:pt x="1582416" y="495718"/>
                  <a:pt x="1558524" y="500062"/>
                </a:cubicBezTo>
                <a:cubicBezTo>
                  <a:pt x="1530022" y="505244"/>
                  <a:pt x="1501374" y="509587"/>
                  <a:pt x="1472799" y="514350"/>
                </a:cubicBezTo>
                <a:lnTo>
                  <a:pt x="958449" y="500062"/>
                </a:lnTo>
                <a:cubicBezTo>
                  <a:pt x="905893" y="497826"/>
                  <a:pt x="853838" y="488111"/>
                  <a:pt x="801286" y="485775"/>
                </a:cubicBezTo>
                <a:cubicBezTo>
                  <a:pt x="639451" y="478582"/>
                  <a:pt x="477436" y="476250"/>
                  <a:pt x="315511" y="471487"/>
                </a:cubicBezTo>
                <a:cubicBezTo>
                  <a:pt x="291699" y="466725"/>
                  <a:pt x="267780" y="462468"/>
                  <a:pt x="244074" y="457200"/>
                </a:cubicBezTo>
                <a:cubicBezTo>
                  <a:pt x="224905" y="452940"/>
                  <a:pt x="206363" y="445689"/>
                  <a:pt x="186924" y="442912"/>
                </a:cubicBezTo>
                <a:cubicBezTo>
                  <a:pt x="172780" y="440891"/>
                  <a:pt x="182161" y="476250"/>
                  <a:pt x="172636" y="471487"/>
                </a:cubicBez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Скругленная соединительная линия 59"/>
          <p:cNvCxnSpPr/>
          <p:nvPr/>
        </p:nvCxnSpPr>
        <p:spPr>
          <a:xfrm flipV="1">
            <a:off x="2679542" y="5382748"/>
            <a:ext cx="1870917" cy="21537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569409" y="5161293"/>
                <a:ext cx="3356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=""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en-US" i="1"/>
                          <m:t>𝛿</m:t>
                        </m:r>
                      </m:e>
                      <m:sub>
                        <m:r>
                          <a:rPr lang="en-US" i="1"/>
                          <m:t>𝑟</m:t>
                        </m:r>
                      </m:sub>
                    </m:sSub>
                  </m:oMath>
                </a14:m>
                <a:r>
                  <a:rPr lang="ru-RU" dirty="0">
                    <a:effectLst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409" y="5161293"/>
                <a:ext cx="33569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Прямая соединительная линия 62"/>
          <p:cNvCxnSpPr/>
          <p:nvPr/>
        </p:nvCxnSpPr>
        <p:spPr>
          <a:xfrm>
            <a:off x="3786188" y="5986463"/>
            <a:ext cx="0" cy="142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Закрывающая фигурная скобка 65"/>
          <p:cNvSpPr/>
          <p:nvPr/>
        </p:nvSpPr>
        <p:spPr>
          <a:xfrm rot="5400000">
            <a:off x="3168611" y="4433072"/>
            <a:ext cx="409852" cy="368220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3128963" y="6488161"/>
                <a:ext cx="4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charset="0"/>
                            </a:rPr>
                            <m:t>𝛿</m:t>
                          </m:r>
                        </m:e>
                        <m:sub>
                          <m:r>
                            <a:rPr lang="ru-RU" i="1">
                              <a:latin typeface="Cambria Math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963" y="6488161"/>
                <a:ext cx="43370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18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663366"/>
                </a:solidFill>
              </a:rPr>
              <a:t>Термины и основные понятия</a:t>
            </a:r>
            <a:endParaRPr lang="ru-RU" sz="6000" b="1" dirty="0">
              <a:solidFill>
                <a:srgbClr val="66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9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The partial derivative of </a:t>
            </a:r>
            <a:r>
              <a:rPr lang="en-US" b="1" i="1" dirty="0">
                <a:latin typeface="Arial"/>
                <a:cs typeface="Arial"/>
              </a:rPr>
              <a:t>P</a:t>
            </a:r>
            <a:endParaRPr lang="ru-RU" b="1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Рой</a:t>
            </a:r>
            <a:endParaRPr lang="en-US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504239" y="1911227"/>
                <a:ext cx="21960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ru-RU" sz="2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239" y="1911227"/>
                <a:ext cx="2196095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504239" y="2668525"/>
                <a:ext cx="20799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ru-RU" sz="2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239" y="2668525"/>
                <a:ext cx="207996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98473" y="2334786"/>
            <a:ext cx="7632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При добавлении слоев </a:t>
            </a:r>
            <a:r>
              <a:rPr lang="ru-RU" dirty="0">
                <a:latin typeface="Arial"/>
                <a:cs typeface="Arial"/>
              </a:rPr>
              <a:t>в начало сети, каждый вес будет иметь частные производные, которые вычисляются как частная производная веса левого </a:t>
            </a:r>
            <a:r>
              <a:rPr lang="ru-RU" dirty="0" smtClean="0">
                <a:latin typeface="Arial"/>
                <a:cs typeface="Arial"/>
              </a:rPr>
              <a:t>нейрона.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472" y="3341189"/>
            <a:ext cx="2573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Вес финального слоя:</a:t>
            </a:r>
            <a:endParaRPr lang="ru-RU" dirty="0">
              <a:latin typeface="Arial"/>
              <a:cs typeface="Arial"/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382" y="3228053"/>
            <a:ext cx="2693124" cy="659761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00" y="3767424"/>
            <a:ext cx="3035832" cy="4670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8472" y="3772444"/>
            <a:ext cx="521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где</a:t>
            </a:r>
            <a:endParaRPr lang="ru-RU" dirty="0">
              <a:latin typeface="Arial"/>
              <a:cs typeface="Arial"/>
            </a:endParaRPr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382" y="4191828"/>
            <a:ext cx="2693124" cy="5932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8471" y="4291378"/>
            <a:ext cx="254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Вес остальных слоев: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7607" y="4715243"/>
            <a:ext cx="521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где</a:t>
            </a:r>
            <a:endParaRPr lang="ru-RU" dirty="0">
              <a:latin typeface="Arial"/>
              <a:cs typeface="Arial"/>
            </a:endParaRPr>
          </a:p>
        </p:txBody>
      </p:sp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5" y="4667773"/>
            <a:ext cx="2806062" cy="50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44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More neurons per layers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474" y="1981200"/>
            <a:ext cx="7800135" cy="4144963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Вес нейрона в финальном слое: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Вес нейрона в остальных слоях: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           </a:t>
            </a:r>
            <a:r>
              <a:rPr lang="ru-RU" sz="2600" dirty="0" smtClean="0"/>
              <a:t>вес, который связывает </a:t>
            </a:r>
            <a:r>
              <a:rPr lang="en-US" sz="2600" dirty="0" smtClean="0"/>
              <a:t>j-</a:t>
            </a:r>
            <a:r>
              <a:rPr lang="ru-RU" sz="2600" dirty="0" err="1" smtClean="0"/>
              <a:t>ый</a:t>
            </a:r>
            <a:r>
              <a:rPr lang="ru-RU" sz="2600" dirty="0" smtClean="0"/>
              <a:t> правый нейрон, с выходом </a:t>
            </a:r>
            <a:r>
              <a:rPr lang="en-US" sz="2600" dirty="0" err="1" smtClean="0"/>
              <a:t>i</a:t>
            </a:r>
            <a:r>
              <a:rPr lang="en-US" sz="2600" dirty="0" smtClean="0"/>
              <a:t>-</a:t>
            </a:r>
            <a:r>
              <a:rPr lang="ru-RU" sz="2600" dirty="0" smtClean="0"/>
              <a:t>ого левого нейрона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38" y="2468562"/>
            <a:ext cx="3313113" cy="1051394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38" y="4007318"/>
            <a:ext cx="3605308" cy="1078223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4" y="5085541"/>
            <a:ext cx="901701" cy="47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0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 smtClean="0">
              <a:solidFill>
                <a:srgbClr val="663366"/>
              </a:solidFill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663366"/>
                </a:solidFill>
              </a:rPr>
              <a:t>Примеры</a:t>
            </a:r>
            <a:endParaRPr lang="ru-RU" sz="7200" b="1" dirty="0">
              <a:solidFill>
                <a:srgbClr val="66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80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Part A: task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Булгакова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C:\Users\Наташа\YandexDisk\Скриншоты\2017-03-29_18-33-2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31" y="3763924"/>
            <a:ext cx="3875667" cy="250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76968" y="1392865"/>
            <a:ext cx="7777819" cy="2799307"/>
          </a:xfrm>
        </p:spPr>
        <p:txBody>
          <a:bodyPr>
            <a:no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eural </a:t>
            </a:r>
            <a:r>
              <a:rPr lang="en-US" sz="2000" dirty="0"/>
              <a:t>net where the nodes are not sigmoid functions; they are simply adders. </a:t>
            </a:r>
            <a:endParaRPr lang="en-US" sz="2000" dirty="0" smtClean="0"/>
          </a:p>
          <a:p>
            <a:r>
              <a:rPr lang="en-US" sz="2000" dirty="0" smtClean="0"/>
              <a:t>Each </a:t>
            </a:r>
            <a:r>
              <a:rPr lang="en-US" sz="2000" dirty="0"/>
              <a:t>node simply adds up its weighted inputs and outputs the sum, so  </a:t>
            </a:r>
            <a:r>
              <a:rPr lang="en-US" sz="2000" dirty="0" smtClean="0"/>
              <a:t> output </a:t>
            </a:r>
            <a:r>
              <a:rPr lang="en-US" sz="2000" dirty="0"/>
              <a:t>= weighted sum of inputs </a:t>
            </a:r>
            <a:r>
              <a:rPr lang="en-US" sz="2000" dirty="0" smtClean="0"/>
              <a:t>(instead </a:t>
            </a:r>
            <a:r>
              <a:rPr lang="en-US" sz="2000" dirty="0"/>
              <a:t>of  </a:t>
            </a:r>
            <a:endParaRPr lang="en-US" sz="2000" dirty="0" smtClean="0"/>
          </a:p>
          <a:p>
            <a:pPr marL="361950" indent="0">
              <a:buNone/>
            </a:pPr>
            <a:r>
              <a:rPr lang="en-US" sz="2000" dirty="0" smtClean="0"/>
              <a:t>output</a:t>
            </a:r>
            <a:r>
              <a:rPr lang="en-US" sz="2000" dirty="0"/>
              <a:t>= σ(weighted sum of inputs</a:t>
            </a:r>
            <a:r>
              <a:rPr lang="en-US" sz="2000" dirty="0" smtClean="0"/>
              <a:t>)).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derivative of the adder's output with respect to the weighted sum of the inputs is 1 everywhere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Performance </a:t>
            </a:r>
            <a:r>
              <a:rPr lang="en-US" sz="2000" dirty="0"/>
              <a:t>function P = -½ </a:t>
            </a:r>
            <a:r>
              <a:rPr lang="en-US" sz="2000" dirty="0" smtClean="0"/>
              <a:t>( </a:t>
            </a:r>
            <a:r>
              <a:rPr lang="en-US" sz="2000" dirty="0"/>
              <a:t>y</a:t>
            </a:r>
            <a:r>
              <a:rPr lang="en-US" sz="2000" baseline="30000" dirty="0"/>
              <a:t>∗</a:t>
            </a:r>
            <a:r>
              <a:rPr lang="en-US" sz="2000" dirty="0"/>
              <a:t>− </a:t>
            </a:r>
            <a:r>
              <a:rPr lang="en-US" sz="2000" dirty="0" smtClean="0"/>
              <a:t>y)</a:t>
            </a:r>
            <a:r>
              <a:rPr lang="en-US" sz="2000" baseline="30000" dirty="0" smtClean="0"/>
              <a:t>2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19359" y="3989581"/>
            <a:ext cx="4333288" cy="2057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2300" indent="-3937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12800" indent="-355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79500" indent="-3937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573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Questions:</a:t>
            </a:r>
          </a:p>
          <a:p>
            <a:r>
              <a:rPr lang="en-US" sz="2000" dirty="0"/>
              <a:t>What is the </a:t>
            </a:r>
            <a:r>
              <a:rPr lang="en-US" sz="2000" dirty="0" smtClean="0"/>
              <a:t>equation for δ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at an output node?</a:t>
            </a:r>
          </a:p>
          <a:p>
            <a:r>
              <a:rPr lang="en-US" sz="2000" dirty="0"/>
              <a:t>What is the new equation for δ</a:t>
            </a:r>
            <a:r>
              <a:rPr lang="en-US" sz="2000" baseline="-25000" dirty="0"/>
              <a:t>A</a:t>
            </a:r>
            <a:r>
              <a:rPr lang="en-US" sz="2000" dirty="0"/>
              <a:t> at internal node A?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9967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Part A: answers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Булгакова</a:t>
            </a:r>
            <a:endParaRPr lang="en-US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2"/>
              <p:cNvSpPr txBox="1">
                <a:spLocks/>
              </p:cNvSpPr>
              <p:nvPr/>
            </p:nvSpPr>
            <p:spPr>
              <a:xfrm>
                <a:off x="402777" y="1909117"/>
                <a:ext cx="8528572" cy="22694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55600" indent="-355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622300" indent="-3937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2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812800" indent="-3556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079500" indent="-3937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2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1257300" indent="-34290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1377950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603375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830388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What </a:t>
                </a:r>
                <a:r>
                  <a:rPr lang="en-US" sz="2000" dirty="0"/>
                  <a:t>is the new equation for </a:t>
                </a:r>
                <a:r>
                  <a:rPr lang="en-US" sz="2000" dirty="0" smtClean="0"/>
                  <a:t>δ</a:t>
                </a:r>
                <a:r>
                  <a:rPr lang="en-US" sz="2000" baseline="-25000" dirty="0" smtClean="0"/>
                  <a:t>i</a:t>
                </a:r>
                <a:r>
                  <a:rPr lang="en-US" sz="2000" dirty="0" smtClean="0"/>
                  <a:t> at an output node?</a:t>
                </a:r>
              </a:p>
              <a:p>
                <a:r>
                  <a:rPr lang="en-US" sz="2000" dirty="0"/>
                  <a:t>What is the new equation for δ</a:t>
                </a:r>
                <a:r>
                  <a:rPr lang="en-US" sz="2000" baseline="-25000" dirty="0"/>
                  <a:t>A</a:t>
                </a:r>
                <a:r>
                  <a:rPr lang="en-US" sz="2000" dirty="0"/>
                  <a:t> at internal node A? </a:t>
                </a:r>
                <a:endParaRPr lang="en-US" sz="2000" dirty="0" smtClean="0"/>
              </a:p>
              <a:p>
                <a:endParaRPr lang="en-US" sz="2000" dirty="0" smtClean="0"/>
              </a:p>
              <a:p>
                <a:pPr marL="361950" indent="0">
                  <a:buNone/>
                </a:pPr>
                <a:r>
                  <a:rPr lang="en-US" sz="2000" i="1" dirty="0" smtClean="0"/>
                  <a:t>Performance: -1/2(y* - y)</a:t>
                </a:r>
                <a:r>
                  <a:rPr lang="en-US" sz="2000" i="1" baseline="30000" dirty="0" smtClean="0"/>
                  <a:t>2</a:t>
                </a:r>
              </a:p>
              <a:p>
                <a:pPr marL="361950" indent="0">
                  <a:buNone/>
                </a:pPr>
                <a:r>
                  <a:rPr lang="en-US" sz="2000" i="1" dirty="0" err="1" smtClean="0"/>
                  <a:t>w</a:t>
                </a:r>
                <a:r>
                  <a:rPr lang="en-US" sz="2000" i="1" baseline="-25000" dirty="0" err="1" smtClean="0"/>
                  <a:t>ij</a:t>
                </a:r>
                <a:r>
                  <a:rPr lang="en-US" sz="2000" i="1" dirty="0" smtClean="0"/>
                  <a:t> = w + </a:t>
                </a:r>
                <a:r>
                  <a:rPr lang="el-GR" sz="2000" i="1" dirty="0" smtClean="0"/>
                  <a:t>α</a:t>
                </a:r>
                <a:r>
                  <a:rPr lang="en-US" sz="2000" i="1" baseline="-25000" dirty="0" err="1" smtClean="0"/>
                  <a:t>i</a:t>
                </a:r>
                <a:r>
                  <a:rPr lang="el-GR" sz="2000" i="1" dirty="0" smtClean="0"/>
                  <a:t>δ</a:t>
                </a:r>
                <a:r>
                  <a:rPr lang="en-US" sz="2000" i="1" baseline="-25000" dirty="0" smtClean="0"/>
                  <a:t>j</a:t>
                </a:r>
              </a:p>
              <a:p>
                <a:pPr marL="361950" indent="0">
                  <a:buNone/>
                </a:pP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sz="20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y(1 - y)</a:t>
                </a:r>
                <a14:m>
                  <m:oMath xmlns:m="http://schemas.openxmlformats.org/officeDocument/2006/math" xmlns="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/>
                          </a:rPr>
                          <m:t>𝑤</m:t>
                        </m:r>
                        <m:r>
                          <a:rPr lang="en-US" sz="2000" b="0" i="1" baseline="-25000" smtClean="0">
                            <a:latin typeface="Cambria Math"/>
                          </a:rPr>
                          <m:t>𝑖𝑗</m:t>
                        </m:r>
                      </m:e>
                    </m:nary>
                  </m:oMath>
                </a14:m>
                <a:r>
                  <a:rPr lang="el-GR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sz="20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</a:p>
              <a:p>
                <a:pPr marL="361950" indent="0">
                  <a:buNone/>
                </a:pP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sz="20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0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sz="2000" i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AC</a:t>
                </a:r>
                <a:r>
                  <a:rPr lang="el-GR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sz="20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  <a:p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77" y="1909117"/>
                <a:ext cx="8528572" cy="2269477"/>
              </a:xfrm>
              <a:prstGeom prst="rect">
                <a:avLst/>
              </a:prstGeom>
              <a:blipFill rotWithShape="1">
                <a:blip r:embed="rId2"/>
                <a:stretch>
                  <a:fillRect l="-143" t="-2419" b="-9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C:\Users\Наташа\YandexDisk\Скриншоты\2017-03-29_18-33-2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4" t="1008" r="11125" b="2124"/>
          <a:stretch/>
        </p:blipFill>
        <p:spPr bwMode="auto">
          <a:xfrm>
            <a:off x="3868695" y="2594344"/>
            <a:ext cx="4693086" cy="402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0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Part B: task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Булгакова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2050" name="Picture 2" descr="C:\Users\Наташа\YandexDisk\Скриншоты\2017-03-29_18-35-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7" y="1434001"/>
            <a:ext cx="5926654" cy="47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183799" y="1737043"/>
            <a:ext cx="4300982" cy="137691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one </a:t>
            </a:r>
            <a:r>
              <a:rPr lang="en-US" sz="2000" dirty="0"/>
              <a:t>step of back-propagation </a:t>
            </a:r>
            <a:endParaRPr lang="ru-RU" sz="2000" dirty="0" smtClean="0"/>
          </a:p>
          <a:p>
            <a:r>
              <a:rPr lang="en-US" sz="2000" dirty="0"/>
              <a:t>same neural </a:t>
            </a:r>
            <a:r>
              <a:rPr lang="en-US" sz="2000" dirty="0" smtClean="0"/>
              <a:t>net</a:t>
            </a:r>
            <a:r>
              <a:rPr lang="ru-RU" sz="2000" dirty="0" smtClean="0"/>
              <a:t>, </a:t>
            </a:r>
            <a:r>
              <a:rPr lang="en-US" sz="2000" dirty="0" smtClean="0"/>
              <a:t>all </a:t>
            </a:r>
            <a:r>
              <a:rPr lang="en-US" sz="2000" dirty="0"/>
              <a:t>weights are initially 1, except </a:t>
            </a:r>
            <a:r>
              <a:rPr lang="en-US" sz="2000" dirty="0" smtClean="0"/>
              <a:t>that w</a:t>
            </a:r>
            <a:r>
              <a:rPr lang="en-US" sz="2000" baseline="-25000" dirty="0" smtClean="0"/>
              <a:t>C </a:t>
            </a:r>
            <a:r>
              <a:rPr lang="en-US" sz="2000" dirty="0" smtClean="0"/>
              <a:t>= -0.5,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1, y* = 1, </a:t>
            </a:r>
            <a:r>
              <a:rPr lang="el-GR" sz="2000" dirty="0" smtClean="0"/>
              <a:t>α</a:t>
            </a:r>
            <a:r>
              <a:rPr lang="en-US" sz="2000" dirty="0" smtClean="0"/>
              <a:t> = 1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582092" y="3113960"/>
            <a:ext cx="3561907" cy="350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2300" indent="-3937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12800" indent="-355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79500" indent="-3937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573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Questions:</a:t>
            </a:r>
          </a:p>
          <a:p>
            <a:r>
              <a:rPr lang="en-US" sz="2000" dirty="0"/>
              <a:t>What is the output y of the neural net before </a:t>
            </a:r>
            <a:r>
              <a:rPr lang="en-US" sz="2000" dirty="0" smtClean="0"/>
              <a:t>back-propagation and after one step?</a:t>
            </a:r>
          </a:p>
          <a:p>
            <a:r>
              <a:rPr lang="en-US" sz="2000" dirty="0"/>
              <a:t>Run one step of </a:t>
            </a:r>
            <a:r>
              <a:rPr lang="en-US" sz="2000" dirty="0" smtClean="0"/>
              <a:t>back-propagation. </a:t>
            </a:r>
            <a:r>
              <a:rPr lang="en-US" sz="2000" dirty="0"/>
              <a:t>What are the new weights on the edges</a:t>
            </a:r>
            <a:r>
              <a:rPr lang="en-US" sz="2000" dirty="0" smtClean="0"/>
              <a:t>? </a:t>
            </a:r>
          </a:p>
          <a:p>
            <a:r>
              <a:rPr lang="en-US" sz="2000" dirty="0" smtClean="0"/>
              <a:t>Error </a:t>
            </a:r>
            <a:r>
              <a:rPr lang="en-US" sz="2000" dirty="0"/>
              <a:t>rate on the training data never goes below about 1/8. Why</a:t>
            </a:r>
            <a:r>
              <a:rPr lang="en-US" sz="2000" dirty="0" smtClean="0"/>
              <a:t>?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0374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Part B: answers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Булгакова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1935126"/>
            <a:ext cx="8973878" cy="4314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2300" indent="-3937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12800" indent="-355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79500" indent="-3937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573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What </a:t>
            </a:r>
            <a:r>
              <a:rPr lang="en-US" sz="1900" dirty="0"/>
              <a:t>is the output y of the neural net before </a:t>
            </a:r>
            <a:r>
              <a:rPr lang="en-US" sz="1900" dirty="0" smtClean="0"/>
              <a:t>back-propagation and after one step?</a:t>
            </a:r>
          </a:p>
          <a:p>
            <a:endParaRPr lang="en-US" sz="2000" dirty="0" smtClean="0"/>
          </a:p>
          <a:p>
            <a:pPr marL="361950" indent="0">
              <a:buNone/>
            </a:pPr>
            <a:r>
              <a:rPr lang="en-US" sz="2000" i="1" dirty="0" smtClean="0"/>
              <a:t>0,5 and 3</a:t>
            </a:r>
          </a:p>
          <a:p>
            <a:pPr marL="361950" indent="0">
              <a:buNone/>
            </a:pPr>
            <a:endParaRPr lang="en-US" sz="2000" i="1" dirty="0" smtClean="0"/>
          </a:p>
          <a:p>
            <a:r>
              <a:rPr lang="en-US" sz="1900" dirty="0"/>
              <a:t>Run one step of </a:t>
            </a:r>
            <a:r>
              <a:rPr lang="en-US" sz="1900" dirty="0" smtClean="0"/>
              <a:t>back-propagation. </a:t>
            </a:r>
            <a:r>
              <a:rPr lang="en-US" sz="1900" dirty="0"/>
              <a:t>What are the new weights on the edges</a:t>
            </a:r>
            <a:r>
              <a:rPr lang="en-US" sz="1900" dirty="0" smtClean="0"/>
              <a:t>? </a:t>
            </a:r>
          </a:p>
          <a:p>
            <a:endParaRPr lang="en-US" sz="2000" dirty="0" smtClean="0"/>
          </a:p>
          <a:p>
            <a:pPr marL="361950" indent="0">
              <a:buNone/>
            </a:pPr>
            <a:r>
              <a:rPr lang="el-GR" sz="2000" i="1" dirty="0" smtClean="0"/>
              <a:t>δ</a:t>
            </a:r>
            <a:r>
              <a:rPr lang="en-US" sz="2000" i="1" baseline="-25000" dirty="0" smtClean="0"/>
              <a:t>C </a:t>
            </a:r>
            <a:r>
              <a:rPr lang="en-US" sz="2000" i="1" dirty="0" smtClean="0"/>
              <a:t>= </a:t>
            </a:r>
            <a:r>
              <a:rPr lang="el-GR" sz="2000" i="1" dirty="0" smtClean="0"/>
              <a:t>δ</a:t>
            </a:r>
            <a:r>
              <a:rPr lang="en-US" sz="2000" i="1" baseline="-25000" dirty="0" smtClean="0"/>
              <a:t>A </a:t>
            </a:r>
            <a:r>
              <a:rPr lang="en-US" sz="2000" i="1" dirty="0" smtClean="0"/>
              <a:t>= </a:t>
            </a:r>
            <a:r>
              <a:rPr lang="el-GR" sz="2000" i="1" dirty="0" smtClean="0"/>
              <a:t>δ</a:t>
            </a:r>
            <a:r>
              <a:rPr lang="en-US" sz="2000" i="1" baseline="-25000" dirty="0" smtClean="0"/>
              <a:t>B </a:t>
            </a:r>
            <a:r>
              <a:rPr lang="en-US" sz="2000" i="1" dirty="0" smtClean="0"/>
              <a:t>= 1/2</a:t>
            </a:r>
          </a:p>
          <a:p>
            <a:pPr marL="361950" indent="0">
              <a:buNone/>
            </a:pPr>
            <a:r>
              <a:rPr lang="en-US" sz="2000" i="1" dirty="0" err="1" smtClean="0"/>
              <a:t>w</a:t>
            </a:r>
            <a:r>
              <a:rPr lang="en-US" sz="2000" i="1" baseline="-25000" dirty="0" err="1" smtClean="0"/>
              <a:t>AC</a:t>
            </a:r>
            <a:r>
              <a:rPr lang="en-US" sz="2000" i="1" baseline="-25000" dirty="0" smtClean="0"/>
              <a:t>’ </a:t>
            </a:r>
            <a:r>
              <a:rPr lang="en-US" sz="2000" i="1" dirty="0" smtClean="0"/>
              <a:t>= </a:t>
            </a:r>
            <a:r>
              <a:rPr lang="en-US" sz="2000" i="1" dirty="0" err="1" smtClean="0"/>
              <a:t>w</a:t>
            </a:r>
            <a:r>
              <a:rPr lang="en-US" sz="2000" i="1" baseline="-25000" dirty="0" err="1" smtClean="0"/>
              <a:t>BC</a:t>
            </a:r>
            <a:r>
              <a:rPr lang="en-US" sz="2000" i="1" baseline="-25000" dirty="0" smtClean="0"/>
              <a:t>’ </a:t>
            </a:r>
            <a:r>
              <a:rPr lang="en-US" sz="2000" i="1" dirty="0" smtClean="0"/>
              <a:t>= 1</a:t>
            </a:r>
          </a:p>
          <a:p>
            <a:pPr marL="361950" indent="0">
              <a:buNone/>
            </a:pPr>
            <a:r>
              <a:rPr lang="en-US" sz="2000" i="1" dirty="0" smtClean="0"/>
              <a:t>w</a:t>
            </a:r>
            <a:r>
              <a:rPr lang="en-US" sz="2000" i="1" baseline="-25000" dirty="0" smtClean="0"/>
              <a:t>C’ </a:t>
            </a:r>
            <a:r>
              <a:rPr lang="en-US" sz="2000" i="1" dirty="0" smtClean="0"/>
              <a:t>= -1</a:t>
            </a:r>
          </a:p>
          <a:p>
            <a:pPr marL="361950" indent="0">
              <a:buNone/>
            </a:pPr>
            <a:r>
              <a:rPr lang="en-US" sz="2000" i="1" dirty="0" smtClean="0"/>
              <a:t>w</a:t>
            </a:r>
            <a:r>
              <a:rPr lang="en-US" sz="2000" i="1" baseline="-25000" dirty="0" smtClean="0"/>
              <a:t>1A’ </a:t>
            </a:r>
            <a:r>
              <a:rPr lang="en-US" sz="2000" i="1" dirty="0" smtClean="0"/>
              <a:t>= w</a:t>
            </a:r>
            <a:r>
              <a:rPr lang="en-US" sz="2000" i="1" baseline="-25000" dirty="0" smtClean="0"/>
              <a:t>2B’ </a:t>
            </a:r>
            <a:r>
              <a:rPr lang="en-US" sz="2000" i="1" dirty="0" smtClean="0"/>
              <a:t>= 1,5</a:t>
            </a:r>
          </a:p>
          <a:p>
            <a:pPr marL="361950" indent="0">
              <a:buNone/>
            </a:pPr>
            <a:r>
              <a:rPr lang="en-US" sz="2000" i="1" dirty="0" err="1" smtClean="0"/>
              <a:t>w</a:t>
            </a:r>
            <a:r>
              <a:rPr lang="en-US" sz="2000" i="1" baseline="-25000" dirty="0" err="1" smtClean="0"/>
              <a:t>A</a:t>
            </a:r>
            <a:r>
              <a:rPr lang="en-US" sz="2000" i="1" baseline="-25000" dirty="0" smtClean="0"/>
              <a:t>’ </a:t>
            </a:r>
            <a:r>
              <a:rPr lang="en-US" sz="2000" i="1" dirty="0" smtClean="0"/>
              <a:t>= </a:t>
            </a:r>
            <a:r>
              <a:rPr lang="en-US" sz="2000" i="1" dirty="0" err="1" smtClean="0"/>
              <a:t>w</a:t>
            </a:r>
            <a:r>
              <a:rPr lang="en-US" sz="2000" i="1" baseline="-25000" dirty="0" err="1" smtClean="0"/>
              <a:t>B</a:t>
            </a:r>
            <a:r>
              <a:rPr lang="en-US" sz="2000" i="1" baseline="-25000" dirty="0" smtClean="0"/>
              <a:t>’ </a:t>
            </a:r>
            <a:r>
              <a:rPr lang="en-US" sz="2000" i="1" dirty="0" smtClean="0"/>
              <a:t>= 0,5</a:t>
            </a:r>
            <a:endParaRPr lang="en-US" sz="2000" i="1" dirty="0"/>
          </a:p>
          <a:p>
            <a:endParaRPr lang="en-US" sz="2000" dirty="0" smtClean="0"/>
          </a:p>
          <a:p>
            <a:r>
              <a:rPr lang="en-US" sz="1900" dirty="0" smtClean="0"/>
              <a:t>Error </a:t>
            </a:r>
            <a:r>
              <a:rPr lang="en-US" sz="1900" dirty="0"/>
              <a:t>rate on the training data never goes below about 1/8. Why</a:t>
            </a:r>
            <a:r>
              <a:rPr lang="en-US" sz="1900" dirty="0" smtClean="0"/>
              <a:t>?</a:t>
            </a:r>
          </a:p>
          <a:p>
            <a:endParaRPr lang="en-US" sz="2000" dirty="0" smtClean="0"/>
          </a:p>
          <a:p>
            <a:pPr marL="265113" indent="0">
              <a:buNone/>
            </a:pPr>
            <a:r>
              <a:rPr lang="en-US" sz="2000" i="1" dirty="0" smtClean="0"/>
              <a:t>These </a:t>
            </a:r>
            <a:r>
              <a:rPr lang="en-US" sz="2000" i="1" dirty="0"/>
              <a:t>are all adders</a:t>
            </a:r>
            <a:r>
              <a:rPr lang="en-US" sz="2000" i="1" dirty="0" smtClean="0"/>
              <a:t>. </a:t>
            </a:r>
            <a:r>
              <a:rPr lang="en-US" sz="2000" i="1" dirty="0"/>
              <a:t>This entire net boils down to just one node, because it just adds up every time. It never takes a threshold at any point. So you can't turn into logical ones and zeroes, because it's basically not digital at all, its analog. </a:t>
            </a:r>
            <a:endParaRPr lang="en-US" sz="2000" i="1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9728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Part C: task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Булгакова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3074" name="Picture 2" descr="C:\Users\Наташа\YandexDisk\Скриншоты\2017-03-29_18-36-2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3" y="1254642"/>
            <a:ext cx="4541896" cy="499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ша\YandexDisk\Скриншоты\2017-03-29_18-37-2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35" y="1254642"/>
            <a:ext cx="1256526" cy="499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6682561" y="2902689"/>
            <a:ext cx="2295592" cy="132906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A-F</a:t>
            </a:r>
            <a:r>
              <a:rPr lang="ru-RU" sz="2000" dirty="0" smtClean="0"/>
              <a:t> – </a:t>
            </a:r>
            <a:r>
              <a:rPr lang="en-US" sz="2000" dirty="0" smtClean="0"/>
              <a:t>diagrams of neural nets</a:t>
            </a:r>
          </a:p>
          <a:p>
            <a:r>
              <a:rPr lang="en-US" sz="2000" dirty="0" smtClean="0"/>
              <a:t>1-6 – classifier functions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6997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Part C: answers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Булгакова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3074" name="Picture 2" descr="C:\Users\Наташа\YandexDisk\Скриншоты\2017-03-29_18-36-2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36" y="1254642"/>
            <a:ext cx="4541896" cy="499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ша\YandexDisk\Скриншоты\2017-03-29_18-37-2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821" y="1158949"/>
            <a:ext cx="1256526" cy="499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94047" y="5390707"/>
            <a:ext cx="62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4047" y="3751988"/>
            <a:ext cx="62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4047" y="2959396"/>
            <a:ext cx="62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4047" y="4628707"/>
            <a:ext cx="62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4047" y="1338590"/>
            <a:ext cx="62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4047" y="2055628"/>
            <a:ext cx="62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8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 smtClean="0">
              <a:solidFill>
                <a:srgbClr val="663366"/>
              </a:solidFill>
            </a:endParaRP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663366"/>
                </a:solidFill>
              </a:rPr>
              <a:t>Demonstration</a:t>
            </a:r>
            <a:endParaRPr lang="ru-RU" sz="7200" b="1" dirty="0">
              <a:solidFill>
                <a:srgbClr val="66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8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400" cy="111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Terms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498475" y="5952967"/>
            <a:ext cx="3934500" cy="6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i="1" dirty="0">
                <a:solidFill>
                  <a:schemeClr val="accent1"/>
                </a:solidFill>
                <a:latin typeface="Arial"/>
                <a:cs typeface="Arial"/>
              </a:rPr>
              <a:t>Михайлишин А.В.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498474" y="1808167"/>
            <a:ext cx="7556400" cy="414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■"/>
            </a:pPr>
            <a:r>
              <a:rPr lang="en" sz="2200" dirty="0">
                <a:solidFill>
                  <a:schemeClr val="dk1"/>
                </a:solidFill>
                <a:latin typeface="Arial"/>
                <a:cs typeface="Arial"/>
              </a:rPr>
              <a:t>deep neural nets – глубинные нейронные сети</a:t>
            </a:r>
          </a:p>
          <a:p>
            <a:pPr marL="457200" lvl="0" indent="-368300" rtl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■"/>
            </a:pPr>
            <a:r>
              <a:rPr lang="en" sz="2200" dirty="0">
                <a:solidFill>
                  <a:schemeClr val="dk1"/>
                </a:solidFill>
                <a:latin typeface="Arial"/>
                <a:cs typeface="Arial"/>
              </a:rPr>
              <a:t>convolution – свертка</a:t>
            </a:r>
          </a:p>
          <a:p>
            <a:pPr marL="457200" lvl="0" indent="-368300" rtl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■"/>
            </a:pPr>
            <a:r>
              <a:rPr lang="en" sz="2200" dirty="0">
                <a:solidFill>
                  <a:schemeClr val="dk1"/>
                </a:solidFill>
                <a:latin typeface="Arial"/>
                <a:cs typeface="Arial"/>
              </a:rPr>
              <a:t>max pooling – объединение, основанное на максимуме</a:t>
            </a:r>
          </a:p>
          <a:p>
            <a:pPr marL="457200" lvl="0" indent="-368300" rtl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■"/>
            </a:pPr>
            <a:r>
              <a:rPr lang="en" sz="2200" dirty="0">
                <a:solidFill>
                  <a:schemeClr val="dk1"/>
                </a:solidFill>
                <a:latin typeface="Arial"/>
                <a:cs typeface="Arial"/>
              </a:rPr>
              <a:t>autocoding – автошифрование (автокодировщики)</a:t>
            </a:r>
          </a:p>
          <a:p>
            <a:pPr marL="457200" lvl="0" indent="-368300" rtl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■"/>
            </a:pPr>
            <a:r>
              <a:rPr lang="en" sz="2200" dirty="0">
                <a:solidFill>
                  <a:schemeClr val="dk1"/>
                </a:solidFill>
                <a:latin typeface="Arial"/>
                <a:cs typeface="Arial"/>
              </a:rPr>
              <a:t>softmax function – функция мягкого максимума</a:t>
            </a:r>
          </a:p>
          <a:p>
            <a:pPr marL="457200" lvl="0" indent="-368300" rtl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■"/>
            </a:pPr>
            <a:r>
              <a:rPr lang="en" sz="2200" dirty="0">
                <a:solidFill>
                  <a:schemeClr val="dk1"/>
                </a:solidFill>
                <a:latin typeface="Arial"/>
                <a:cs typeface="Arial"/>
              </a:rPr>
              <a:t>dropout some neurons – исключение некоторых нейронов</a:t>
            </a:r>
          </a:p>
          <a:p>
            <a:pPr lvl="0" rtl="0">
              <a:lnSpc>
                <a:spcPct val="90000"/>
              </a:lnSpc>
              <a:spcBef>
                <a:spcPts val="1800"/>
              </a:spcBef>
              <a:buNone/>
            </a:pP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00524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498600" y="484200"/>
            <a:ext cx="755460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39" name="CustomShape 2"/>
          <p:cNvSpPr/>
          <p:nvPr/>
        </p:nvSpPr>
        <p:spPr>
          <a:xfrm>
            <a:off x="498600" y="1930320"/>
            <a:ext cx="8092080" cy="4317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0" name="CustomShape 3"/>
          <p:cNvSpPr/>
          <p:nvPr/>
        </p:nvSpPr>
        <p:spPr>
          <a:xfrm>
            <a:off x="8298720" y="6249240"/>
            <a:ext cx="552240" cy="36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8E7E39B6-DC12-4BE2-ABD7-6D0FEE41F76E}" type="slidenum">
              <a:rPr lang="en-US" sz="1400">
                <a:solidFill>
                  <a:srgbClr val="663366"/>
                </a:solidFill>
                <a:latin typeface="Arial"/>
              </a:rPr>
              <a:t>40</a:t>
            </a:fld>
            <a:endParaRPr/>
          </a:p>
        </p:txBody>
      </p:sp>
      <p:sp>
        <p:nvSpPr>
          <p:cNvPr id="41" name="CustomShape 4"/>
          <p:cNvSpPr/>
          <p:nvPr/>
        </p:nvSpPr>
        <p:spPr>
          <a:xfrm>
            <a:off x="498600" y="6249240"/>
            <a:ext cx="6121080" cy="36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i="1">
                <a:solidFill>
                  <a:srgbClr val="666699"/>
                </a:solidFill>
                <a:latin typeface="Arial"/>
              </a:rPr>
              <a:t>Сальников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0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498600" y="484200"/>
            <a:ext cx="755460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39" name="CustomShape 2"/>
          <p:cNvSpPr/>
          <p:nvPr/>
        </p:nvSpPr>
        <p:spPr>
          <a:xfrm>
            <a:off x="498600" y="1930320"/>
            <a:ext cx="8092080" cy="4317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0" name="CustomShape 3"/>
          <p:cNvSpPr/>
          <p:nvPr/>
        </p:nvSpPr>
        <p:spPr>
          <a:xfrm>
            <a:off x="8298720" y="6249240"/>
            <a:ext cx="552240" cy="36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8E7E39B6-DC12-4BE2-ABD7-6D0FEE41F76E}" type="slidenum">
              <a:rPr lang="en-US" sz="1400">
                <a:solidFill>
                  <a:srgbClr val="663366"/>
                </a:solidFill>
                <a:latin typeface="Arial"/>
              </a:rPr>
              <a:t>41</a:t>
            </a:fld>
            <a:endParaRPr/>
          </a:p>
        </p:txBody>
      </p:sp>
      <p:sp>
        <p:nvSpPr>
          <p:cNvPr id="41" name="CustomShape 4"/>
          <p:cNvSpPr/>
          <p:nvPr/>
        </p:nvSpPr>
        <p:spPr>
          <a:xfrm>
            <a:off x="498600" y="6249240"/>
            <a:ext cx="6121080" cy="36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i="1">
                <a:solidFill>
                  <a:srgbClr val="666699"/>
                </a:solidFill>
                <a:latin typeface="Arial"/>
              </a:rPr>
              <a:t>Сальников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094"/>
            <a:ext cx="9144000" cy="460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2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498600" y="484200"/>
            <a:ext cx="755460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39" name="CustomShape 2"/>
          <p:cNvSpPr/>
          <p:nvPr/>
        </p:nvSpPr>
        <p:spPr>
          <a:xfrm>
            <a:off x="498600" y="1930320"/>
            <a:ext cx="8092080" cy="4317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0" name="CustomShape 3"/>
          <p:cNvSpPr/>
          <p:nvPr/>
        </p:nvSpPr>
        <p:spPr>
          <a:xfrm>
            <a:off x="8298720" y="6249240"/>
            <a:ext cx="552240" cy="36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8E7E39B6-DC12-4BE2-ABD7-6D0FEE41F76E}" type="slidenum">
              <a:rPr lang="en-US" sz="1400">
                <a:solidFill>
                  <a:srgbClr val="663366"/>
                </a:solidFill>
                <a:latin typeface="Arial"/>
              </a:rPr>
              <a:t>42</a:t>
            </a:fld>
            <a:endParaRPr/>
          </a:p>
        </p:txBody>
      </p:sp>
      <p:sp>
        <p:nvSpPr>
          <p:cNvPr id="41" name="CustomShape 4"/>
          <p:cNvSpPr/>
          <p:nvPr/>
        </p:nvSpPr>
        <p:spPr>
          <a:xfrm>
            <a:off x="498600" y="6249240"/>
            <a:ext cx="6121080" cy="363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i="1">
                <a:solidFill>
                  <a:srgbClr val="666699"/>
                </a:solidFill>
                <a:latin typeface="Arial"/>
              </a:rPr>
              <a:t>Сальников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56"/>
            <a:ext cx="9144000" cy="587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7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 smtClean="0">
              <a:solidFill>
                <a:srgbClr val="663366"/>
              </a:solidFill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663366"/>
                </a:solidFill>
              </a:rPr>
              <a:t>Область применения</a:t>
            </a:r>
            <a:endParaRPr lang="ru-RU" sz="7200" b="1" dirty="0">
              <a:solidFill>
                <a:srgbClr val="66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5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274320" y="484200"/>
            <a:ext cx="7779960" cy="11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4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Применение нейронных сетей.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Прогнозирование уровня бедности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498600" y="1930320"/>
            <a:ext cx="8093160" cy="431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496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Проблема: с 2005 года почти нет демографических данных о беднейших странах Африки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496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Нейронная сеть обрабатывает дневные фото со спутников и распознаёт населённые пункты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496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 основе степени освещённости тех же фрагментов на ночных фото делается прогноз о достатке населения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496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Побочный эффект: сеть научилась распознавать новые объекты на карте без учителей и предварительно построенных БД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8298720" y="6249240"/>
            <a:ext cx="553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085C599-39B2-46BC-8055-8AE72045B65E}" type="slidenum">
              <a:rPr lang="ru-RU" sz="1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4"/>
          <p:cNvSpPr/>
          <p:nvPr/>
        </p:nvSpPr>
        <p:spPr>
          <a:xfrm>
            <a:off x="498600" y="6248880"/>
            <a:ext cx="6122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0" i="1" strike="noStrike" spc="-1">
                <a:solidFill>
                  <a:srgbClr val="66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Галкина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796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498600" y="628200"/>
            <a:ext cx="7555680" cy="11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4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Применение нейронных сетей.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Сегментация 3D изображений в медицине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498600" y="2468880"/>
            <a:ext cx="8093160" cy="377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5680" indent="-35496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Примеры задач: определение повреждений после удара, поиск опухоли мозга, изучение работы сердца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496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Проблемы предметной области: мало баз данных, нужна высокая точность, изображения в вокселях (трёхмерные пиксели)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4960">
              <a:lnSpc>
                <a:spcPct val="100000"/>
              </a:lnSpc>
              <a:buClr>
                <a:srgbClr val="663366"/>
              </a:buClr>
              <a:buFont typeface="Wingdings" charset="2"/>
              <a:buChar char="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Область активно развивается, есть сети, которые показывают хорошие результаты, но пока не выпущены в производство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8298720" y="6249240"/>
            <a:ext cx="553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AB95AE5-5B48-49AC-984F-44FE6C4BB21E}" type="slidenum">
              <a:rPr lang="ru-RU" sz="1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45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498600" y="6248880"/>
            <a:ext cx="6122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0" i="1" strike="noStrike" spc="-1">
                <a:solidFill>
                  <a:srgbClr val="66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Галкина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22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98600" y="484200"/>
            <a:ext cx="7555680" cy="11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4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Применение нейронных сетей.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Генерация изображений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8298720" y="6249240"/>
            <a:ext cx="553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0BE0986-1551-47E3-A231-2D81F1B6B1D4}" type="slidenum">
              <a:rPr lang="ru-RU" sz="1400" b="0" strike="noStrike" spc="-1">
                <a:solidFill>
                  <a:srgbClr val="66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46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3"/>
          <p:cNvSpPr/>
          <p:nvPr/>
        </p:nvSpPr>
        <p:spPr>
          <a:xfrm>
            <a:off x="498600" y="6248880"/>
            <a:ext cx="6122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800" b="0" i="1" strike="noStrike" spc="-1">
                <a:solidFill>
                  <a:srgbClr val="66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Галкина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" name="Изображение 48"/>
          <p:cNvPicPr/>
          <p:nvPr/>
        </p:nvPicPr>
        <p:blipFill>
          <a:blip r:embed="rId2"/>
          <a:stretch/>
        </p:blipFill>
        <p:spPr>
          <a:xfrm>
            <a:off x="640080" y="2194560"/>
            <a:ext cx="3727800" cy="2199600"/>
          </a:xfrm>
          <a:prstGeom prst="rect">
            <a:avLst/>
          </a:prstGeom>
          <a:ln>
            <a:noFill/>
          </a:ln>
        </p:spPr>
      </p:pic>
      <p:pic>
        <p:nvPicPr>
          <p:cNvPr id="50" name="Изображение 49"/>
          <p:cNvPicPr/>
          <p:nvPr/>
        </p:nvPicPr>
        <p:blipFill>
          <a:blip r:embed="rId3"/>
          <a:stretch/>
        </p:blipFill>
        <p:spPr>
          <a:xfrm>
            <a:off x="4687560" y="2194560"/>
            <a:ext cx="3998880" cy="2194200"/>
          </a:xfrm>
          <a:prstGeom prst="rect">
            <a:avLst/>
          </a:prstGeom>
          <a:ln>
            <a:noFill/>
          </a:ln>
        </p:spPr>
      </p:pic>
      <p:pic>
        <p:nvPicPr>
          <p:cNvPr id="51" name="Изображение 50"/>
          <p:cNvPicPr/>
          <p:nvPr/>
        </p:nvPicPr>
        <p:blipFill>
          <a:blip r:embed="rId4"/>
          <a:stretch/>
        </p:blipFill>
        <p:spPr>
          <a:xfrm>
            <a:off x="2560320" y="4572000"/>
            <a:ext cx="4062600" cy="2132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 smtClean="0">
              <a:solidFill>
                <a:srgbClr val="663366"/>
              </a:solidFill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663366"/>
                </a:solidFill>
              </a:rPr>
              <a:t>Вопросы</a:t>
            </a:r>
            <a:endParaRPr lang="ru-RU" sz="7200" b="1" dirty="0">
              <a:solidFill>
                <a:srgbClr val="66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5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400" cy="111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400" cy="414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What is the weakness of the neural nets and what’s the way to fix it?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en"/>
              <a:t>What is the main idea of autocoding?</a:t>
            </a:r>
          </a:p>
        </p:txBody>
      </p:sp>
    </p:spTree>
    <p:extLst>
      <p:ext uri="{BB962C8B-B14F-4D97-AF65-F5344CB8AC3E}">
        <p14:creationId xmlns:p14="http://schemas.microsoft.com/office/powerpoint/2010/main" val="9391266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400" cy="1116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400" cy="414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What is the weakness of the neural nets and what’s the way to fix it?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200">
                <a:solidFill>
                  <a:schemeClr val="accent3"/>
                </a:solidFill>
              </a:rPr>
              <a:t>(The main weakness of the neural nets is the problem of stucking in local maximum points. The idea of dropout helps to fix it.)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What is the main idea of autocoding?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200">
                <a:solidFill>
                  <a:schemeClr val="accent3"/>
                </a:solidFill>
              </a:rPr>
              <a:t>(The main idea of autocoding is using of hidden layer with a little number of neurons.)</a:t>
            </a:r>
          </a:p>
        </p:txBody>
      </p:sp>
    </p:spTree>
    <p:extLst>
      <p:ext uri="{BB962C8B-B14F-4D97-AF65-F5344CB8AC3E}">
        <p14:creationId xmlns:p14="http://schemas.microsoft.com/office/powerpoint/2010/main" val="222803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Glossary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474" y="1660723"/>
            <a:ext cx="8093734" cy="45671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/>
              <a:t>Back </a:t>
            </a:r>
            <a:r>
              <a:rPr lang="en-US" dirty="0" smtClean="0"/>
              <a:t>propagation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sz="4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Dot product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sz="4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Convolution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ru-RU" sz="4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/>
              <a:t>Kernel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sz="4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Max pooling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endParaRPr lang="en-US" sz="4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Neuron dropout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Кузьмин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5400" b="1" smtClean="0">
                <a:solidFill>
                  <a:srgbClr val="663366"/>
                </a:solidFill>
              </a:rPr>
              <a:t>ВСЕМ </a:t>
            </a:r>
            <a:r>
              <a:rPr lang="ru-RU" sz="5400" b="1" dirty="0" smtClean="0">
                <a:solidFill>
                  <a:srgbClr val="663366"/>
                </a:solidFill>
              </a:rPr>
              <a:t>БОЛЬШОЕ СПАСИБО!</a:t>
            </a:r>
            <a:endParaRPr lang="ru-RU" b="1" dirty="0">
              <a:solidFill>
                <a:srgbClr val="66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4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Glossary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473" y="1660723"/>
            <a:ext cx="8557604" cy="45671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/>
              <a:t>Back </a:t>
            </a:r>
            <a:r>
              <a:rPr lang="en-US" dirty="0" smtClean="0"/>
              <a:t>propagation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</a:rPr>
              <a:t>обратное распространение)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sz="4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Dot product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</a:rPr>
              <a:t>(скалярное произведение)</a:t>
            </a:r>
            <a:endParaRPr lang="en-US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sz="4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Convolution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</a:rPr>
              <a:t>(свертка)</a:t>
            </a:r>
            <a:endParaRPr lang="en-US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ru-RU" sz="4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/>
              <a:t>Kernel</a:t>
            </a:r>
            <a:r>
              <a:rPr lang="ru-RU" dirty="0"/>
              <a:t> </a:t>
            </a:r>
            <a:r>
              <a:rPr lang="ru-RU" i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</a:rPr>
              <a:t>ядро)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endParaRPr lang="en-US" sz="4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Max pooling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ru-RU" i="1" dirty="0" err="1" smtClean="0">
                <a:solidFill>
                  <a:schemeClr val="bg1">
                    <a:lumMod val="65000"/>
                  </a:schemeClr>
                </a:solidFill>
              </a:rPr>
              <a:t>подвыборка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</a:rPr>
              <a:t> с ф-ей максимума)</a:t>
            </a:r>
            <a:endParaRPr lang="en-US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SzPct val="100000"/>
              <a:buNone/>
            </a:pPr>
            <a:endParaRPr lang="en-US" sz="400" dirty="0" smtClean="0"/>
          </a:p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 smtClean="0"/>
              <a:t>Neuron dropout </a:t>
            </a:r>
            <a:r>
              <a:rPr lang="ru-RU" i="1" dirty="0" smtClean="0">
                <a:solidFill>
                  <a:schemeClr val="bg1">
                    <a:lumMod val="65000"/>
                  </a:schemeClr>
                </a:solidFill>
              </a:rPr>
              <a:t>(отбрасывание нейронов)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Кузьмин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sz="6000" b="1" dirty="0" err="1" smtClean="0">
                <a:solidFill>
                  <a:srgbClr val="663366"/>
                </a:solidFill>
              </a:rPr>
              <a:t>Сверточная</a:t>
            </a:r>
            <a:r>
              <a:rPr lang="ru-RU" sz="6000" b="1" dirty="0" smtClean="0">
                <a:solidFill>
                  <a:srgbClr val="663366"/>
                </a:solidFill>
              </a:rPr>
              <a:t> нейронная сеть</a:t>
            </a:r>
            <a:endParaRPr lang="ru-RU" sz="6000" b="1" dirty="0">
              <a:solidFill>
                <a:srgbClr val="66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5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нимок экрана 2017-03-30 в 14.32.4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68" r="-18068"/>
          <a:stretch>
            <a:fillRect/>
          </a:stretch>
        </p:blipFill>
        <p:spPr>
          <a:xfrm>
            <a:off x="-1829859" y="-86608"/>
            <a:ext cx="12685821" cy="695871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9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Прямоугольник 279"/>
          <p:cNvSpPr/>
          <p:nvPr/>
        </p:nvSpPr>
        <p:spPr>
          <a:xfrm>
            <a:off x="6647769" y="2218944"/>
            <a:ext cx="2160000" cy="2160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Convolution and pooling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98473" y="6249334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i="1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3"/>
                </a:solidFill>
              </a:rPr>
              <a:t>Попов К.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8627" y="2057400"/>
            <a:ext cx="2160000" cy="2160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8627" y="2063496"/>
            <a:ext cx="360000" cy="360000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02289" y="2063496"/>
            <a:ext cx="360000" cy="36000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55951" y="2063496"/>
            <a:ext cx="360000" cy="360000"/>
          </a:xfrm>
          <a:prstGeom prst="rect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09613" y="2063496"/>
            <a:ext cx="360000" cy="360000"/>
          </a:xfrm>
          <a:prstGeom prst="rect">
            <a:avLst/>
          </a:prstGeom>
          <a:solidFill>
            <a:schemeClr val="bg1"/>
          </a:solidFill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63275" y="2063496"/>
            <a:ext cx="360000" cy="360000"/>
          </a:xfrm>
          <a:prstGeom prst="rect">
            <a:avLst/>
          </a:prstGeom>
          <a:solidFill>
            <a:schemeClr val="bg1"/>
          </a:solidFill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3683" y="295273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256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60290" y="1518272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256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43643" y="2054352"/>
            <a:ext cx="2160000" cy="2160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967373" y="21379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25463" y="21379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83553" y="21379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441643" y="21379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599733" y="21379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757823" y="21379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15913" y="21379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074003" y="21379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232093" y="21379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390183" y="21379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548273" y="21379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706360" y="21379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67373" y="2355842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125463" y="2355842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283553" y="2355842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441643" y="2355842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599733" y="2355842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757823" y="2355842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915913" y="2355842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074003" y="2355842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232093" y="2355842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390183" y="2355842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548273" y="2355842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706360" y="2355842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961686" y="255028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119776" y="255028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277866" y="255028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435956" y="255028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594046" y="255028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752136" y="255028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910226" y="255028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068316" y="255028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226406" y="255028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384496" y="255028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542586" y="255028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700673" y="255028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961686" y="276821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119776" y="276821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277866" y="276821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435956" y="276821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594046" y="276821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4752136" y="276821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910226" y="276821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5068316" y="276821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226406" y="276821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5384496" y="276821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5542586" y="276821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5700673" y="276821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3961686" y="29801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4119776" y="29801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277866" y="29801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435956" y="29801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4594046" y="29801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752136" y="29801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4910226" y="29801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5068316" y="29801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5226406" y="29801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5384496" y="29801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5542586" y="29801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5700673" y="29801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3961686" y="3198042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4119776" y="3198042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4277866" y="3198042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4435956" y="3198042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4594046" y="3198042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4752136" y="3198042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4910226" y="3198042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068316" y="3198042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5226406" y="3198042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5384496" y="3198042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542586" y="3198042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5700673" y="3198042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3955999" y="339248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4114089" y="339248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4272179" y="339248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4430269" y="339248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4588359" y="339248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4746449" y="339248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4904539" y="339248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5062629" y="339248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5220719" y="339248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5378809" y="339248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5536899" y="339248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5694986" y="339248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3955999" y="361041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4114089" y="361041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4272179" y="361041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4430269" y="361041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4588359" y="361041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4746449" y="361041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4904539" y="361041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5062629" y="361041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5220719" y="361041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5378809" y="361041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5536899" y="361041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5694986" y="361041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3" name="Скругленная соединительная линия 112"/>
          <p:cNvCxnSpPr>
            <a:stCxn id="8" idx="0"/>
            <a:endCxn id="16" idx="2"/>
          </p:cNvCxnSpPr>
          <p:nvPr/>
        </p:nvCxnSpPr>
        <p:spPr>
          <a:xfrm rot="16200000" flipH="1">
            <a:off x="2539772" y="752350"/>
            <a:ext cx="116455" cy="2738746"/>
          </a:xfrm>
          <a:prstGeom prst="curvedConnector4">
            <a:avLst>
              <a:gd name="adj1" fmla="val -196299"/>
              <a:gd name="adj2" fmla="val 53286"/>
            </a:avLst>
          </a:prstGeom>
          <a:ln w="127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Скругленная соединительная линия 114"/>
          <p:cNvCxnSpPr>
            <a:stCxn id="9" idx="0"/>
            <a:endCxn id="17" idx="1"/>
          </p:cNvCxnSpPr>
          <p:nvPr/>
        </p:nvCxnSpPr>
        <p:spPr>
          <a:xfrm rot="16200000" flipH="1">
            <a:off x="2766538" y="779247"/>
            <a:ext cx="86728" cy="2655226"/>
          </a:xfrm>
          <a:prstGeom prst="curvedConnector3">
            <a:avLst>
              <a:gd name="adj1" fmla="val -263583"/>
            </a:avLst>
          </a:prstGeom>
          <a:ln w="127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Скругленная соединительная линия 116"/>
          <p:cNvCxnSpPr>
            <a:stCxn id="10" idx="0"/>
            <a:endCxn id="18" idx="0"/>
          </p:cNvCxnSpPr>
          <p:nvPr/>
        </p:nvCxnSpPr>
        <p:spPr>
          <a:xfrm rot="16200000" flipH="1">
            <a:off x="2993119" y="806328"/>
            <a:ext cx="74414" cy="2588750"/>
          </a:xfrm>
          <a:prstGeom prst="curvedConnector3">
            <a:avLst>
              <a:gd name="adj1" fmla="val -307200"/>
            </a:avLst>
          </a:prstGeom>
          <a:ln w="127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Скругленная соединительная линия 118"/>
          <p:cNvCxnSpPr>
            <a:stCxn id="11" idx="0"/>
            <a:endCxn id="19" idx="7"/>
          </p:cNvCxnSpPr>
          <p:nvPr/>
        </p:nvCxnSpPr>
        <p:spPr>
          <a:xfrm rot="16200000" flipH="1">
            <a:off x="3207386" y="845723"/>
            <a:ext cx="86728" cy="2522274"/>
          </a:xfrm>
          <a:prstGeom prst="curvedConnector3">
            <a:avLst>
              <a:gd name="adj1" fmla="val -263583"/>
            </a:avLst>
          </a:prstGeom>
          <a:ln w="127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Скругленная соединительная линия 120"/>
          <p:cNvCxnSpPr>
            <a:stCxn id="12" idx="0"/>
            <a:endCxn id="20" idx="7"/>
          </p:cNvCxnSpPr>
          <p:nvPr/>
        </p:nvCxnSpPr>
        <p:spPr>
          <a:xfrm rot="16200000" flipH="1">
            <a:off x="3413262" y="893509"/>
            <a:ext cx="86728" cy="2426702"/>
          </a:xfrm>
          <a:prstGeom prst="curvedConnector3">
            <a:avLst>
              <a:gd name="adj1" fmla="val -263583"/>
            </a:avLst>
          </a:prstGeom>
          <a:ln w="127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Прямоугольник 123"/>
          <p:cNvSpPr/>
          <p:nvPr/>
        </p:nvSpPr>
        <p:spPr>
          <a:xfrm>
            <a:off x="3900483" y="2123138"/>
            <a:ext cx="360000" cy="360000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>
            <a:off x="4295034" y="1412272"/>
            <a:ext cx="195919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Local Neighborhoods</a:t>
            </a:r>
            <a:endParaRPr lang="ru-RU" sz="1400" dirty="0"/>
          </a:p>
        </p:txBody>
      </p:sp>
      <p:cxnSp>
        <p:nvCxnSpPr>
          <p:cNvPr id="129" name="Прямая со стрелкой 128"/>
          <p:cNvCxnSpPr>
            <a:stCxn id="127" idx="2"/>
          </p:cNvCxnSpPr>
          <p:nvPr/>
        </p:nvCxnSpPr>
        <p:spPr>
          <a:xfrm flipH="1">
            <a:off x="4478493" y="1720049"/>
            <a:ext cx="796137" cy="2573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>
            <a:stCxn id="6" idx="3"/>
            <a:endCxn id="15" idx="1"/>
          </p:cNvCxnSpPr>
          <p:nvPr/>
        </p:nvCxnSpPr>
        <p:spPr>
          <a:xfrm flipV="1">
            <a:off x="3208627" y="3134352"/>
            <a:ext cx="635016" cy="3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Прямоугольник 131"/>
          <p:cNvSpPr/>
          <p:nvPr/>
        </p:nvSpPr>
        <p:spPr>
          <a:xfrm>
            <a:off x="6495369" y="2066544"/>
            <a:ext cx="2160000" cy="2160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4097305" y="2123138"/>
            <a:ext cx="326882" cy="360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4220935" y="2092264"/>
            <a:ext cx="326882" cy="360000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6" name="Прямая со стрелкой 135"/>
          <p:cNvCxnSpPr>
            <a:stCxn id="15" idx="3"/>
            <a:endCxn id="132" idx="1"/>
          </p:cNvCxnSpPr>
          <p:nvPr/>
        </p:nvCxnSpPr>
        <p:spPr>
          <a:xfrm>
            <a:off x="6003643" y="3134352"/>
            <a:ext cx="491726" cy="12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5468817" y="4616891"/>
            <a:ext cx="15708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Maximum Values</a:t>
            </a:r>
            <a:endParaRPr lang="ru-RU" sz="1400" dirty="0"/>
          </a:p>
        </p:txBody>
      </p:sp>
      <p:cxnSp>
        <p:nvCxnSpPr>
          <p:cNvPr id="139" name="Прямая со стрелкой 138"/>
          <p:cNvCxnSpPr>
            <a:stCxn id="137" idx="0"/>
          </p:cNvCxnSpPr>
          <p:nvPr/>
        </p:nvCxnSpPr>
        <p:spPr>
          <a:xfrm flipH="1" flipV="1">
            <a:off x="6249506" y="3137400"/>
            <a:ext cx="4719" cy="1479491"/>
          </a:xfrm>
          <a:prstGeom prst="straightConnector1">
            <a:avLst/>
          </a:prstGeom>
          <a:ln>
            <a:solidFill>
              <a:schemeClr val="accent5">
                <a:alpha val="46000"/>
              </a:schemeClr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4" name="Овал 163"/>
          <p:cNvSpPr/>
          <p:nvPr/>
        </p:nvSpPr>
        <p:spPr>
          <a:xfrm>
            <a:off x="6730319" y="2150224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Овал 164"/>
          <p:cNvSpPr/>
          <p:nvPr/>
        </p:nvSpPr>
        <p:spPr>
          <a:xfrm>
            <a:off x="6943862" y="2150224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Овал 165"/>
          <p:cNvSpPr/>
          <p:nvPr/>
        </p:nvSpPr>
        <p:spPr>
          <a:xfrm>
            <a:off x="7157405" y="2150224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Овал 166"/>
          <p:cNvSpPr/>
          <p:nvPr/>
        </p:nvSpPr>
        <p:spPr>
          <a:xfrm>
            <a:off x="7370948" y="2150224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Овал 167"/>
          <p:cNvSpPr/>
          <p:nvPr/>
        </p:nvSpPr>
        <p:spPr>
          <a:xfrm>
            <a:off x="7584491" y="2150224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Овал 168"/>
          <p:cNvSpPr/>
          <p:nvPr/>
        </p:nvSpPr>
        <p:spPr>
          <a:xfrm>
            <a:off x="7798034" y="2150224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Овал 169"/>
          <p:cNvSpPr/>
          <p:nvPr/>
        </p:nvSpPr>
        <p:spPr>
          <a:xfrm>
            <a:off x="8011577" y="2150224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Овал 170"/>
          <p:cNvSpPr/>
          <p:nvPr/>
        </p:nvSpPr>
        <p:spPr>
          <a:xfrm>
            <a:off x="8225120" y="2150224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Овал 171"/>
          <p:cNvSpPr/>
          <p:nvPr/>
        </p:nvSpPr>
        <p:spPr>
          <a:xfrm>
            <a:off x="8438659" y="2150224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Овал 190"/>
          <p:cNvSpPr/>
          <p:nvPr/>
        </p:nvSpPr>
        <p:spPr>
          <a:xfrm>
            <a:off x="6730319" y="238145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Овал 191"/>
          <p:cNvSpPr/>
          <p:nvPr/>
        </p:nvSpPr>
        <p:spPr>
          <a:xfrm>
            <a:off x="6943862" y="238145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Овал 192"/>
          <p:cNvSpPr/>
          <p:nvPr/>
        </p:nvSpPr>
        <p:spPr>
          <a:xfrm>
            <a:off x="7157405" y="238145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Овал 193"/>
          <p:cNvSpPr/>
          <p:nvPr/>
        </p:nvSpPr>
        <p:spPr>
          <a:xfrm>
            <a:off x="7370948" y="238145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Овал 194"/>
          <p:cNvSpPr/>
          <p:nvPr/>
        </p:nvSpPr>
        <p:spPr>
          <a:xfrm>
            <a:off x="7584491" y="238145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Овал 195"/>
          <p:cNvSpPr/>
          <p:nvPr/>
        </p:nvSpPr>
        <p:spPr>
          <a:xfrm>
            <a:off x="7798034" y="238145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Овал 196"/>
          <p:cNvSpPr/>
          <p:nvPr/>
        </p:nvSpPr>
        <p:spPr>
          <a:xfrm>
            <a:off x="8011577" y="238145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Овал 197"/>
          <p:cNvSpPr/>
          <p:nvPr/>
        </p:nvSpPr>
        <p:spPr>
          <a:xfrm>
            <a:off x="8225120" y="238145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Овал 198"/>
          <p:cNvSpPr/>
          <p:nvPr/>
        </p:nvSpPr>
        <p:spPr>
          <a:xfrm>
            <a:off x="8438659" y="238145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Овал 199"/>
          <p:cNvSpPr/>
          <p:nvPr/>
        </p:nvSpPr>
        <p:spPr>
          <a:xfrm>
            <a:off x="6730319" y="2616568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Овал 200"/>
          <p:cNvSpPr/>
          <p:nvPr/>
        </p:nvSpPr>
        <p:spPr>
          <a:xfrm>
            <a:off x="6943862" y="2616568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Овал 201"/>
          <p:cNvSpPr/>
          <p:nvPr/>
        </p:nvSpPr>
        <p:spPr>
          <a:xfrm>
            <a:off x="7157405" y="2616568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Овал 202"/>
          <p:cNvSpPr/>
          <p:nvPr/>
        </p:nvSpPr>
        <p:spPr>
          <a:xfrm>
            <a:off x="7370948" y="2616568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Овал 203"/>
          <p:cNvSpPr/>
          <p:nvPr/>
        </p:nvSpPr>
        <p:spPr>
          <a:xfrm>
            <a:off x="7584491" y="2616568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Овал 204"/>
          <p:cNvSpPr/>
          <p:nvPr/>
        </p:nvSpPr>
        <p:spPr>
          <a:xfrm>
            <a:off x="7798034" y="2616568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Овал 205"/>
          <p:cNvSpPr/>
          <p:nvPr/>
        </p:nvSpPr>
        <p:spPr>
          <a:xfrm>
            <a:off x="8011577" y="2616568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Овал 206"/>
          <p:cNvSpPr/>
          <p:nvPr/>
        </p:nvSpPr>
        <p:spPr>
          <a:xfrm>
            <a:off x="8225120" y="2616568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Овал 207"/>
          <p:cNvSpPr/>
          <p:nvPr/>
        </p:nvSpPr>
        <p:spPr>
          <a:xfrm>
            <a:off x="8438659" y="2616568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Овал 208"/>
          <p:cNvSpPr/>
          <p:nvPr/>
        </p:nvSpPr>
        <p:spPr>
          <a:xfrm>
            <a:off x="6730319" y="2847799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Овал 209"/>
          <p:cNvSpPr/>
          <p:nvPr/>
        </p:nvSpPr>
        <p:spPr>
          <a:xfrm>
            <a:off x="6943862" y="2847799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Овал 210"/>
          <p:cNvSpPr/>
          <p:nvPr/>
        </p:nvSpPr>
        <p:spPr>
          <a:xfrm>
            <a:off x="7157405" y="2847799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Овал 211"/>
          <p:cNvSpPr/>
          <p:nvPr/>
        </p:nvSpPr>
        <p:spPr>
          <a:xfrm>
            <a:off x="7370948" y="2847799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Овал 212"/>
          <p:cNvSpPr/>
          <p:nvPr/>
        </p:nvSpPr>
        <p:spPr>
          <a:xfrm>
            <a:off x="7584491" y="2847799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Овал 213"/>
          <p:cNvSpPr/>
          <p:nvPr/>
        </p:nvSpPr>
        <p:spPr>
          <a:xfrm>
            <a:off x="7798034" y="2847799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Овал 214"/>
          <p:cNvSpPr/>
          <p:nvPr/>
        </p:nvSpPr>
        <p:spPr>
          <a:xfrm>
            <a:off x="8011577" y="2847799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Овал 215"/>
          <p:cNvSpPr/>
          <p:nvPr/>
        </p:nvSpPr>
        <p:spPr>
          <a:xfrm>
            <a:off x="8225120" y="2847799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Овал 216"/>
          <p:cNvSpPr/>
          <p:nvPr/>
        </p:nvSpPr>
        <p:spPr>
          <a:xfrm>
            <a:off x="8438659" y="2847799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Овал 217"/>
          <p:cNvSpPr/>
          <p:nvPr/>
        </p:nvSpPr>
        <p:spPr>
          <a:xfrm>
            <a:off x="6728096" y="31224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Овал 218"/>
          <p:cNvSpPr/>
          <p:nvPr/>
        </p:nvSpPr>
        <p:spPr>
          <a:xfrm>
            <a:off x="6941639" y="31224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Овал 219"/>
          <p:cNvSpPr/>
          <p:nvPr/>
        </p:nvSpPr>
        <p:spPr>
          <a:xfrm>
            <a:off x="7155182" y="31224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Овал 220"/>
          <p:cNvSpPr/>
          <p:nvPr/>
        </p:nvSpPr>
        <p:spPr>
          <a:xfrm>
            <a:off x="7368725" y="31224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Овал 221"/>
          <p:cNvSpPr/>
          <p:nvPr/>
        </p:nvSpPr>
        <p:spPr>
          <a:xfrm>
            <a:off x="7582268" y="31224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Овал 222"/>
          <p:cNvSpPr/>
          <p:nvPr/>
        </p:nvSpPr>
        <p:spPr>
          <a:xfrm>
            <a:off x="7795811" y="31224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Овал 223"/>
          <p:cNvSpPr/>
          <p:nvPr/>
        </p:nvSpPr>
        <p:spPr>
          <a:xfrm>
            <a:off x="8009354" y="31224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Овал 224"/>
          <p:cNvSpPr/>
          <p:nvPr/>
        </p:nvSpPr>
        <p:spPr>
          <a:xfrm>
            <a:off x="8222897" y="31224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Овал 225"/>
          <p:cNvSpPr/>
          <p:nvPr/>
        </p:nvSpPr>
        <p:spPr>
          <a:xfrm>
            <a:off x="8436436" y="3122410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Овал 226"/>
          <p:cNvSpPr/>
          <p:nvPr/>
        </p:nvSpPr>
        <p:spPr>
          <a:xfrm>
            <a:off x="6728096" y="3353641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" name="Овал 227"/>
          <p:cNvSpPr/>
          <p:nvPr/>
        </p:nvSpPr>
        <p:spPr>
          <a:xfrm>
            <a:off x="6941639" y="3353641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Овал 228"/>
          <p:cNvSpPr/>
          <p:nvPr/>
        </p:nvSpPr>
        <p:spPr>
          <a:xfrm>
            <a:off x="7155182" y="3353641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Овал 229"/>
          <p:cNvSpPr/>
          <p:nvPr/>
        </p:nvSpPr>
        <p:spPr>
          <a:xfrm>
            <a:off x="7368725" y="3353641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Овал 230"/>
          <p:cNvSpPr/>
          <p:nvPr/>
        </p:nvSpPr>
        <p:spPr>
          <a:xfrm>
            <a:off x="7582268" y="3353641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Овал 231"/>
          <p:cNvSpPr/>
          <p:nvPr/>
        </p:nvSpPr>
        <p:spPr>
          <a:xfrm>
            <a:off x="7795811" y="3353641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Овал 232"/>
          <p:cNvSpPr/>
          <p:nvPr/>
        </p:nvSpPr>
        <p:spPr>
          <a:xfrm>
            <a:off x="8009354" y="3353641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Овал 233"/>
          <p:cNvSpPr/>
          <p:nvPr/>
        </p:nvSpPr>
        <p:spPr>
          <a:xfrm>
            <a:off x="8222897" y="3353641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Овал 234"/>
          <p:cNvSpPr/>
          <p:nvPr/>
        </p:nvSpPr>
        <p:spPr>
          <a:xfrm>
            <a:off x="8436436" y="3353641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Овал 235"/>
          <p:cNvSpPr/>
          <p:nvPr/>
        </p:nvSpPr>
        <p:spPr>
          <a:xfrm>
            <a:off x="6728096" y="3588754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Овал 236"/>
          <p:cNvSpPr/>
          <p:nvPr/>
        </p:nvSpPr>
        <p:spPr>
          <a:xfrm>
            <a:off x="6941639" y="3588754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Овал 237"/>
          <p:cNvSpPr/>
          <p:nvPr/>
        </p:nvSpPr>
        <p:spPr>
          <a:xfrm>
            <a:off x="7155182" y="3588754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Овал 238"/>
          <p:cNvSpPr/>
          <p:nvPr/>
        </p:nvSpPr>
        <p:spPr>
          <a:xfrm>
            <a:off x="7368725" y="3588754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Овал 239"/>
          <p:cNvSpPr/>
          <p:nvPr/>
        </p:nvSpPr>
        <p:spPr>
          <a:xfrm>
            <a:off x="7582268" y="3588754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Овал 240"/>
          <p:cNvSpPr/>
          <p:nvPr/>
        </p:nvSpPr>
        <p:spPr>
          <a:xfrm>
            <a:off x="7795811" y="3588754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Овал 241"/>
          <p:cNvSpPr/>
          <p:nvPr/>
        </p:nvSpPr>
        <p:spPr>
          <a:xfrm>
            <a:off x="8009354" y="3588754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Овал 242"/>
          <p:cNvSpPr/>
          <p:nvPr/>
        </p:nvSpPr>
        <p:spPr>
          <a:xfrm>
            <a:off x="8222897" y="3588754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Овал 243"/>
          <p:cNvSpPr/>
          <p:nvPr/>
        </p:nvSpPr>
        <p:spPr>
          <a:xfrm>
            <a:off x="8436436" y="3588754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Овал 244"/>
          <p:cNvSpPr/>
          <p:nvPr/>
        </p:nvSpPr>
        <p:spPr>
          <a:xfrm>
            <a:off x="6728096" y="381998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Овал 245"/>
          <p:cNvSpPr/>
          <p:nvPr/>
        </p:nvSpPr>
        <p:spPr>
          <a:xfrm>
            <a:off x="6941639" y="381998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7" name="Овал 246"/>
          <p:cNvSpPr/>
          <p:nvPr/>
        </p:nvSpPr>
        <p:spPr>
          <a:xfrm>
            <a:off x="7155182" y="381998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" name="Овал 247"/>
          <p:cNvSpPr/>
          <p:nvPr/>
        </p:nvSpPr>
        <p:spPr>
          <a:xfrm>
            <a:off x="7368725" y="381998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Овал 248"/>
          <p:cNvSpPr/>
          <p:nvPr/>
        </p:nvSpPr>
        <p:spPr>
          <a:xfrm>
            <a:off x="7582268" y="381998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Овал 249"/>
          <p:cNvSpPr/>
          <p:nvPr/>
        </p:nvSpPr>
        <p:spPr>
          <a:xfrm>
            <a:off x="7795811" y="381998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Овал 250"/>
          <p:cNvSpPr/>
          <p:nvPr/>
        </p:nvSpPr>
        <p:spPr>
          <a:xfrm>
            <a:off x="8009354" y="381998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Овал 251"/>
          <p:cNvSpPr/>
          <p:nvPr/>
        </p:nvSpPr>
        <p:spPr>
          <a:xfrm>
            <a:off x="8222897" y="381998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Овал 252"/>
          <p:cNvSpPr/>
          <p:nvPr/>
        </p:nvSpPr>
        <p:spPr>
          <a:xfrm>
            <a:off x="8436436" y="381998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Овал 253"/>
          <p:cNvSpPr/>
          <p:nvPr/>
        </p:nvSpPr>
        <p:spPr>
          <a:xfrm>
            <a:off x="3961686" y="380502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5" name="Овал 254"/>
          <p:cNvSpPr/>
          <p:nvPr/>
        </p:nvSpPr>
        <p:spPr>
          <a:xfrm>
            <a:off x="4119776" y="380502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" name="Овал 255"/>
          <p:cNvSpPr/>
          <p:nvPr/>
        </p:nvSpPr>
        <p:spPr>
          <a:xfrm>
            <a:off x="4277866" y="380502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Овал 256"/>
          <p:cNvSpPr/>
          <p:nvPr/>
        </p:nvSpPr>
        <p:spPr>
          <a:xfrm>
            <a:off x="4435956" y="380502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Овал 257"/>
          <p:cNvSpPr/>
          <p:nvPr/>
        </p:nvSpPr>
        <p:spPr>
          <a:xfrm>
            <a:off x="4594046" y="380502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Овал 258"/>
          <p:cNvSpPr/>
          <p:nvPr/>
        </p:nvSpPr>
        <p:spPr>
          <a:xfrm>
            <a:off x="4752136" y="380502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Овал 259"/>
          <p:cNvSpPr/>
          <p:nvPr/>
        </p:nvSpPr>
        <p:spPr>
          <a:xfrm>
            <a:off x="4910226" y="380502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Овал 260"/>
          <p:cNvSpPr/>
          <p:nvPr/>
        </p:nvSpPr>
        <p:spPr>
          <a:xfrm>
            <a:off x="5068316" y="380502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Овал 261"/>
          <p:cNvSpPr/>
          <p:nvPr/>
        </p:nvSpPr>
        <p:spPr>
          <a:xfrm>
            <a:off x="5226406" y="380502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Овал 262"/>
          <p:cNvSpPr/>
          <p:nvPr/>
        </p:nvSpPr>
        <p:spPr>
          <a:xfrm>
            <a:off x="5384496" y="380502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Овал 263"/>
          <p:cNvSpPr/>
          <p:nvPr/>
        </p:nvSpPr>
        <p:spPr>
          <a:xfrm>
            <a:off x="5542586" y="380502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Овал 264"/>
          <p:cNvSpPr/>
          <p:nvPr/>
        </p:nvSpPr>
        <p:spPr>
          <a:xfrm>
            <a:off x="5700673" y="3805023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" name="Овал 265"/>
          <p:cNvSpPr/>
          <p:nvPr/>
        </p:nvSpPr>
        <p:spPr>
          <a:xfrm>
            <a:off x="3961686" y="402295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Овал 266"/>
          <p:cNvSpPr/>
          <p:nvPr/>
        </p:nvSpPr>
        <p:spPr>
          <a:xfrm>
            <a:off x="4119776" y="402295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Овал 267"/>
          <p:cNvSpPr/>
          <p:nvPr/>
        </p:nvSpPr>
        <p:spPr>
          <a:xfrm>
            <a:off x="4277866" y="402295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9" name="Овал 268"/>
          <p:cNvSpPr/>
          <p:nvPr/>
        </p:nvSpPr>
        <p:spPr>
          <a:xfrm>
            <a:off x="4435956" y="402295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0" name="Овал 269"/>
          <p:cNvSpPr/>
          <p:nvPr/>
        </p:nvSpPr>
        <p:spPr>
          <a:xfrm>
            <a:off x="4594046" y="402295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1" name="Овал 270"/>
          <p:cNvSpPr/>
          <p:nvPr/>
        </p:nvSpPr>
        <p:spPr>
          <a:xfrm>
            <a:off x="4752136" y="402295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2" name="Овал 271"/>
          <p:cNvSpPr/>
          <p:nvPr/>
        </p:nvSpPr>
        <p:spPr>
          <a:xfrm>
            <a:off x="4910226" y="402295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3" name="Овал 272"/>
          <p:cNvSpPr/>
          <p:nvPr/>
        </p:nvSpPr>
        <p:spPr>
          <a:xfrm>
            <a:off x="5068316" y="402295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4" name="Овал 273"/>
          <p:cNvSpPr/>
          <p:nvPr/>
        </p:nvSpPr>
        <p:spPr>
          <a:xfrm>
            <a:off x="5226406" y="402295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5" name="Овал 274"/>
          <p:cNvSpPr/>
          <p:nvPr/>
        </p:nvSpPr>
        <p:spPr>
          <a:xfrm>
            <a:off x="5384496" y="402295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" name="Овал 275"/>
          <p:cNvSpPr/>
          <p:nvPr/>
        </p:nvSpPr>
        <p:spPr>
          <a:xfrm>
            <a:off x="5542586" y="402295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Овал 276"/>
          <p:cNvSpPr/>
          <p:nvPr/>
        </p:nvSpPr>
        <p:spPr>
          <a:xfrm>
            <a:off x="5700673" y="4022955"/>
            <a:ext cx="82296" cy="840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8" name="TextBox 277"/>
          <p:cNvSpPr txBox="1"/>
          <p:nvPr/>
        </p:nvSpPr>
        <p:spPr>
          <a:xfrm>
            <a:off x="3783403" y="4195736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Max-pooling</a:t>
            </a:r>
            <a:endParaRPr lang="ru-RU" dirty="0"/>
          </a:p>
        </p:txBody>
      </p:sp>
      <p:sp>
        <p:nvSpPr>
          <p:cNvPr id="279" name="TextBox 278"/>
          <p:cNvSpPr txBox="1"/>
          <p:nvPr/>
        </p:nvSpPr>
        <p:spPr>
          <a:xfrm>
            <a:off x="1001358" y="4194316"/>
            <a:ext cx="1469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Convolution</a:t>
            </a:r>
            <a:endParaRPr lang="ru-RU" dirty="0"/>
          </a:p>
        </p:txBody>
      </p:sp>
      <p:sp>
        <p:nvSpPr>
          <p:cNvPr id="281" name="TextBox 280"/>
          <p:cNvSpPr txBox="1"/>
          <p:nvPr/>
        </p:nvSpPr>
        <p:spPr>
          <a:xfrm>
            <a:off x="7676292" y="4924668"/>
            <a:ext cx="76014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Repeat</a:t>
            </a:r>
            <a:endParaRPr lang="ru-RU" sz="1400" dirty="0"/>
          </a:p>
        </p:txBody>
      </p:sp>
      <p:cxnSp>
        <p:nvCxnSpPr>
          <p:cNvPr id="283" name="Прямая со стрелкой 282"/>
          <p:cNvCxnSpPr>
            <a:stCxn id="281" idx="0"/>
          </p:cNvCxnSpPr>
          <p:nvPr/>
        </p:nvCxnSpPr>
        <p:spPr>
          <a:xfrm flipV="1">
            <a:off x="8056364" y="4401092"/>
            <a:ext cx="251052" cy="52357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4" name="TextBox 283"/>
          <p:cNvSpPr txBox="1"/>
          <p:nvPr/>
        </p:nvSpPr>
        <p:spPr>
          <a:xfrm>
            <a:off x="389198" y="5415637"/>
            <a:ext cx="8426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 </a:t>
            </a:r>
            <a:r>
              <a:rPr lang="en-US" sz="1400" dirty="0"/>
              <a:t>can feed all those results into some kind of neural net.</a:t>
            </a:r>
            <a:br>
              <a:rPr lang="en-US" sz="1400" dirty="0"/>
            </a:br>
            <a:r>
              <a:rPr lang="en-US" sz="1400" dirty="0"/>
              <a:t>Output</a:t>
            </a:r>
            <a:r>
              <a:rPr lang="en-US" sz="1400" dirty="0" smtClean="0"/>
              <a:t>: We </a:t>
            </a:r>
            <a:r>
              <a:rPr lang="en-US" sz="1400" dirty="0"/>
              <a:t>get some sort of indication of how likely it is that the thing that's being seen is, say, a </a:t>
            </a:r>
            <a:r>
              <a:rPr lang="en-US" sz="1400" dirty="0" smtClean="0"/>
              <a:t>mite.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3504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имущество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Преимущество.thmx</Template>
  <TotalTime>2969</TotalTime>
  <Words>1457</Words>
  <Application>Microsoft Macintosh PowerPoint</Application>
  <PresentationFormat>Экран (4:3)</PresentationFormat>
  <Paragraphs>308</Paragraphs>
  <Slides>50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3" baseType="lpstr">
      <vt:lpstr>Преимущество</vt:lpstr>
      <vt:lpstr>Формула</vt:lpstr>
      <vt:lpstr>‘ормула</vt:lpstr>
      <vt:lpstr>Deep neural nets: Contributors’ Slides </vt:lpstr>
      <vt:lpstr>“Deep” Neural Nets</vt:lpstr>
      <vt:lpstr>Презентация PowerPoint</vt:lpstr>
      <vt:lpstr>Terms</vt:lpstr>
      <vt:lpstr>Glossary</vt:lpstr>
      <vt:lpstr>Glossary</vt:lpstr>
      <vt:lpstr>Презентация PowerPoint</vt:lpstr>
      <vt:lpstr>Презентация PowerPoint</vt:lpstr>
      <vt:lpstr>Convolution and pooling</vt:lpstr>
      <vt:lpstr>Сверточная нейросеть</vt:lpstr>
      <vt:lpstr>Презентация PowerPoint</vt:lpstr>
      <vt:lpstr>Autocoding</vt:lpstr>
      <vt:lpstr>Autocoding</vt:lpstr>
      <vt:lpstr>Презентация PowerPoint</vt:lpstr>
      <vt:lpstr>Презентация PowerPoint</vt:lpstr>
      <vt:lpstr>Autoencoder</vt:lpstr>
      <vt:lpstr>Презентация PowerPoint</vt:lpstr>
      <vt:lpstr>Презентация PowerPoint</vt:lpstr>
      <vt:lpstr>Logistic curve fit</vt:lpstr>
      <vt:lpstr>Презентация PowerPoint</vt:lpstr>
      <vt:lpstr>Презентация PowerPoint</vt:lpstr>
      <vt:lpstr>Dropout</vt:lpstr>
      <vt:lpstr>Презентация PowerPoint</vt:lpstr>
      <vt:lpstr>The sigmoid function </vt:lpstr>
      <vt:lpstr>The performance function </vt:lpstr>
      <vt:lpstr>Gradient ascent </vt:lpstr>
      <vt:lpstr>The simplest neural net </vt:lpstr>
      <vt:lpstr>The partial derivative of P</vt:lpstr>
      <vt:lpstr>The partial derivative of P</vt:lpstr>
      <vt:lpstr>The partial derivative of P</vt:lpstr>
      <vt:lpstr>More neurons per layers </vt:lpstr>
      <vt:lpstr>Презентация PowerPoint</vt:lpstr>
      <vt:lpstr>Part A: task</vt:lpstr>
      <vt:lpstr>Part A: answers</vt:lpstr>
      <vt:lpstr>Part B: task</vt:lpstr>
      <vt:lpstr>Part B: answers</vt:lpstr>
      <vt:lpstr>Part C: task</vt:lpstr>
      <vt:lpstr>Part C: answers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Questions</vt:lpstr>
      <vt:lpstr>Questions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иску</dc:title>
  <dc:creator>Наталья Ефремова</dc:creator>
  <cp:lastModifiedBy>Наталья Ефремова</cp:lastModifiedBy>
  <cp:revision>227</cp:revision>
  <cp:lastPrinted>2017-02-02T08:45:40Z</cp:lastPrinted>
  <dcterms:created xsi:type="dcterms:W3CDTF">2017-01-31T11:25:04Z</dcterms:created>
  <dcterms:modified xsi:type="dcterms:W3CDTF">2017-03-30T11:59:19Z</dcterms:modified>
</cp:coreProperties>
</file>